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402" r:id="rId2"/>
    <p:sldId id="497" r:id="rId3"/>
    <p:sldId id="401" r:id="rId4"/>
    <p:sldId id="439" r:id="rId5"/>
    <p:sldId id="438" r:id="rId6"/>
    <p:sldId id="552" r:id="rId7"/>
    <p:sldId id="539" r:id="rId8"/>
    <p:sldId id="554" r:id="rId9"/>
    <p:sldId id="572" r:id="rId10"/>
    <p:sldId id="567" r:id="rId11"/>
    <p:sldId id="540" r:id="rId12"/>
    <p:sldId id="494" r:id="rId13"/>
    <p:sldId id="493" r:id="rId14"/>
    <p:sldId id="593" r:id="rId15"/>
    <p:sldId id="513" r:id="rId16"/>
    <p:sldId id="446" r:id="rId17"/>
    <p:sldId id="530" r:id="rId18"/>
    <p:sldId id="533" r:id="rId19"/>
    <p:sldId id="556" r:id="rId20"/>
    <p:sldId id="557" r:id="rId21"/>
    <p:sldId id="569" r:id="rId22"/>
    <p:sldId id="594" r:id="rId23"/>
    <p:sldId id="595" r:id="rId24"/>
    <p:sldId id="596" r:id="rId25"/>
    <p:sldId id="597" r:id="rId26"/>
    <p:sldId id="599" r:id="rId27"/>
    <p:sldId id="582" r:id="rId28"/>
    <p:sldId id="583" r:id="rId29"/>
    <p:sldId id="574" r:id="rId30"/>
    <p:sldId id="600" r:id="rId31"/>
    <p:sldId id="563" r:id="rId32"/>
    <p:sldId id="564" r:id="rId33"/>
    <p:sldId id="584" r:id="rId34"/>
    <p:sldId id="360" r:id="rId35"/>
    <p:sldId id="585" r:id="rId36"/>
    <p:sldId id="586" r:id="rId37"/>
    <p:sldId id="37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71" autoAdjust="0"/>
    <p:restoredTop sz="76831" autoAdjust="0"/>
  </p:normalViewPr>
  <p:slideViewPr>
    <p:cSldViewPr snapToGrid="0" snapToObjects="1">
      <p:cViewPr varScale="1">
        <p:scale>
          <a:sx n="89" d="100"/>
          <a:sy n="89" d="100"/>
        </p:scale>
        <p:origin x="904" y="160"/>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p:scale>
        <a:sx n="66" d="100"/>
        <a:sy n="66" d="100"/>
      </p:scale>
      <p:origin x="0" y="0"/>
    </p:cViewPr>
  </p:sorterViewPr>
  <p:notesViewPr>
    <p:cSldViewPr snapToGrid="0" snapToObjects="1">
      <p:cViewPr varScale="1">
        <p:scale>
          <a:sx n="65" d="100"/>
          <a:sy n="65" d="100"/>
        </p:scale>
        <p:origin x="-17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FB9AC9-EDDD-A64A-A3AF-76F12A46CCC3}" type="datetimeFigureOut">
              <a:rPr lang="en-US" smtClean="0"/>
              <a:t>2/15/21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323C0-949B-A542-B9FD-3EE3FBF8297B}" type="slidenum">
              <a:rPr lang="en-US" smtClean="0"/>
              <a:t>‹#›</a:t>
            </a:fld>
            <a:endParaRPr lang="en-US" dirty="0"/>
          </a:p>
        </p:txBody>
      </p:sp>
    </p:spTree>
    <p:extLst>
      <p:ext uri="{BB962C8B-B14F-4D97-AF65-F5344CB8AC3E}">
        <p14:creationId xmlns:p14="http://schemas.microsoft.com/office/powerpoint/2010/main" val="268896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BE151-6D1C-C545-BBD8-3BFC8411215A}" type="datetimeFigureOut">
              <a:rPr lang="en-US" smtClean="0"/>
              <a:t>2/15/21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17F17D-2288-804A-830C-1655D99A58FD}" type="slidenum">
              <a:rPr lang="en-US" smtClean="0"/>
              <a:t>‹#›</a:t>
            </a:fld>
            <a:endParaRPr lang="en-US" dirty="0"/>
          </a:p>
        </p:txBody>
      </p:sp>
    </p:spTree>
    <p:extLst>
      <p:ext uri="{BB962C8B-B14F-4D97-AF65-F5344CB8AC3E}">
        <p14:creationId xmlns:p14="http://schemas.microsoft.com/office/powerpoint/2010/main" val="18479508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17F17D-2288-804A-830C-1655D99A58FD}" type="slidenum">
              <a:rPr lang="en-US" smtClean="0"/>
              <a:t>1</a:t>
            </a:fld>
            <a:endParaRPr lang="en-US" dirty="0"/>
          </a:p>
        </p:txBody>
      </p:sp>
    </p:spTree>
    <p:extLst>
      <p:ext uri="{BB962C8B-B14F-4D97-AF65-F5344CB8AC3E}">
        <p14:creationId xmlns:p14="http://schemas.microsoft.com/office/powerpoint/2010/main" val="1410755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10</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s-CL" dirty="0"/>
              <a:t>Alternatively, I can just show you</a:t>
            </a:r>
            <a:r>
              <a:rPr lang="es-CL" baseline="0" dirty="0"/>
              <a:t> the objects. This second description imposes little cognitive load. The first description used text to describe an object that we typically, and more efficiently, remember visually.</a:t>
            </a:r>
          </a:p>
          <a:p>
            <a:endParaRPr lang="es-CL" baseline="0" dirty="0"/>
          </a:p>
          <a:p>
            <a:r>
              <a:rPr lang="es-CL" dirty="0"/>
              <a:t>Different types of information can be processed more or less easily or quickly, and this varies across people and types of information,</a:t>
            </a:r>
            <a:r>
              <a:rPr lang="es-CL" baseline="0" dirty="0"/>
              <a:t> such as w</a:t>
            </a:r>
            <a:r>
              <a:rPr lang="es-CL" dirty="0"/>
              <a:t>ords, numbers, images, sounds, colors, flavors, and odors.</a:t>
            </a:r>
          </a:p>
          <a:p>
            <a:pPr eaLnBrk="1" hangingPunct="1"/>
            <a:endParaRPr lang="es-CL" altLang="en-US" dirty="0">
              <a:ea typeface="ＭＳ Ｐゴシック" charset="-128"/>
            </a:endParaRPr>
          </a:p>
        </p:txBody>
      </p:sp>
    </p:spTree>
    <p:extLst>
      <p:ext uri="{BB962C8B-B14F-4D97-AF65-F5344CB8AC3E}">
        <p14:creationId xmlns:p14="http://schemas.microsoft.com/office/powerpoint/2010/main" val="1313133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11</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CL" altLang="en-US" dirty="0">
                <a:ea typeface="ＭＳ Ｐゴシック" charset="-128"/>
              </a:rPr>
              <a:t>Psychologists identify 3</a:t>
            </a:r>
            <a:r>
              <a:rPr lang="es-CL" altLang="en-US" baseline="0" dirty="0">
                <a:ea typeface="ＭＳ Ｐゴシック" charset="-128"/>
              </a:rPr>
              <a:t> types of cognitive load:</a:t>
            </a:r>
          </a:p>
          <a:p>
            <a:pPr eaLnBrk="1" hangingPunct="1"/>
            <a:endParaRPr lang="es-CL" altLang="en-US" baseline="0" dirty="0">
              <a:ea typeface="ＭＳ Ｐゴシック" charset="-128"/>
            </a:endParaRPr>
          </a:p>
          <a:p>
            <a:pPr eaLnBrk="1" hangingPunct="1"/>
            <a:r>
              <a:rPr lang="es-CL" altLang="en-US" baseline="0" dirty="0">
                <a:ea typeface="ＭＳ Ｐゴシック" charset="-128"/>
              </a:rPr>
              <a:t>Intrinsic CL is inherent to the task, the base level of challenge that must be met</a:t>
            </a:r>
          </a:p>
          <a:p>
            <a:pPr eaLnBrk="1" hangingPunct="1"/>
            <a:endParaRPr lang="es-CL" altLang="en-US" baseline="0" dirty="0">
              <a:ea typeface="ＭＳ Ｐゴシック" charset="-128"/>
            </a:endParaRPr>
          </a:p>
          <a:p>
            <a:pPr eaLnBrk="1" hangingPunct="1"/>
            <a:r>
              <a:rPr lang="es-CL" altLang="en-US" baseline="0" dirty="0">
                <a:ea typeface="ＭＳ Ｐゴシック" charset="-128"/>
              </a:rPr>
              <a:t>Extraneous CL is difficulty that is added by the manner in which the information is presented, the text in the previous example</a:t>
            </a:r>
          </a:p>
          <a:p>
            <a:pPr eaLnBrk="1" hangingPunct="1"/>
            <a:endParaRPr lang="es-CL" altLang="en-US" baseline="0" dirty="0">
              <a:ea typeface="ＭＳ Ｐゴシック" charset="-128"/>
            </a:endParaRPr>
          </a:p>
          <a:p>
            <a:pPr eaLnBrk="1" hangingPunct="1"/>
            <a:r>
              <a:rPr lang="es-CL" altLang="en-US" baseline="0" dirty="0">
                <a:ea typeface="ＭＳ Ｐゴシック" charset="-128"/>
              </a:rPr>
              <a:t>Germane CL is constructing new schemas</a:t>
            </a:r>
            <a:r>
              <a:rPr lang="en-US" altLang="en-US" baseline="0" dirty="0">
                <a:ea typeface="ＭＳ Ｐゴシック" charset="-128"/>
              </a:rPr>
              <a:t>—</a:t>
            </a:r>
            <a:r>
              <a:rPr lang="es-CL" altLang="en-US" baseline="0" dirty="0">
                <a:ea typeface="ＭＳ Ｐゴシック" charset="-128"/>
              </a:rPr>
              <a:t>ways of remembering this type of information</a:t>
            </a:r>
            <a:r>
              <a:rPr lang="en-US" altLang="en-US" baseline="0" dirty="0">
                <a:ea typeface="ＭＳ Ｐゴシック" charset="-128"/>
              </a:rPr>
              <a:t>—</a:t>
            </a:r>
            <a:r>
              <a:rPr lang="es-CL" altLang="en-US" baseline="0" dirty="0">
                <a:ea typeface="ＭＳ Ｐゴシック" charset="-128"/>
              </a:rPr>
              <a:t>or “automating” the schemas. Examples of successfully automated schemas are riding a bicycle, driving a car, or reading text.  Activities we learn to do automaticially.</a:t>
            </a:r>
            <a:endParaRPr lang="es-CL" altLang="en-US" dirty="0">
              <a:ea typeface="ＭＳ Ｐゴシック" charset="-128"/>
            </a:endParaRPr>
          </a:p>
        </p:txBody>
      </p:sp>
    </p:spTree>
    <p:extLst>
      <p:ext uri="{BB962C8B-B14F-4D97-AF65-F5344CB8AC3E}">
        <p14:creationId xmlns:p14="http://schemas.microsoft.com/office/powerpoint/2010/main" val="1313133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baseline="0" dirty="0"/>
              <a:t>Except for a few extraordinary individuals, human memories are limited and selective, and require a process for discarding most and storing only some information in long-term memory. Many of the more recent experiments took place at my undergraduate university, pictured here at about this time of year, Washington University in St. Louis.</a:t>
            </a:r>
          </a:p>
          <a:p>
            <a:endParaRPr lang="es-CL" baseline="0" dirty="0"/>
          </a:p>
          <a:p>
            <a:r>
              <a:rPr lang="es-CL" baseline="0" dirty="0"/>
              <a:t>This quotation here from Psychology Professor Roddy Roediger is quite similar to the one cited earlier by Hermann Ebbinghaus.</a:t>
            </a:r>
            <a:endParaRPr lang="es-CL" dirty="0"/>
          </a:p>
        </p:txBody>
      </p:sp>
      <p:sp>
        <p:nvSpPr>
          <p:cNvPr id="4" name="Slide Number Placeholder 3"/>
          <p:cNvSpPr>
            <a:spLocks noGrp="1"/>
          </p:cNvSpPr>
          <p:nvPr>
            <p:ph type="sldNum" sz="quarter" idx="10"/>
          </p:nvPr>
        </p:nvSpPr>
        <p:spPr/>
        <p:txBody>
          <a:bodyPr/>
          <a:lstStyle/>
          <a:p>
            <a:fld id="{ED17F17D-2288-804A-830C-1655D99A58FD}" type="slidenum">
              <a:rPr lang="en-US" smtClean="0"/>
              <a:t>12</a:t>
            </a:fld>
            <a:endParaRPr lang="en-US" dirty="0"/>
          </a:p>
        </p:txBody>
      </p:sp>
    </p:spTree>
    <p:extLst>
      <p:ext uri="{BB962C8B-B14F-4D97-AF65-F5344CB8AC3E}">
        <p14:creationId xmlns:p14="http://schemas.microsoft.com/office/powerpoint/2010/main" val="413843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13</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altLang="en-US" baseline="0" dirty="0">
                <a:ea typeface="ＭＳ Ｐゴシック" charset="-128"/>
              </a:rPr>
              <a:t>Some have summarized cognitive psychologists’ experimental findings about learning into 6 categories. I will refer only to the first two in this talk. </a:t>
            </a:r>
          </a:p>
          <a:p>
            <a:pPr marL="0" marR="0" indent="0" algn="l" defTabSz="457200" rtl="0" eaLnBrk="1" fontAlgn="auto" latinLnBrk="0" hangingPunct="1">
              <a:lnSpc>
                <a:spcPct val="100000"/>
              </a:lnSpc>
              <a:spcBef>
                <a:spcPts val="0"/>
              </a:spcBef>
              <a:spcAft>
                <a:spcPts val="0"/>
              </a:spcAft>
              <a:buClrTx/>
              <a:buSzTx/>
              <a:buFontTx/>
              <a:buNone/>
              <a:tabLst/>
              <a:defRPr/>
            </a:pPr>
            <a:endParaRPr lang="es-CL" altLang="en-US" baseline="0" dirty="0">
              <a:ea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s-CL" altLang="en-US" dirty="0">
                <a:ea typeface="ＭＳ Ｐゴシック" charset="-128"/>
              </a:rPr>
              <a:t>Illustrations</a:t>
            </a:r>
            <a:r>
              <a:rPr lang="es-CL" altLang="en-US" baseline="0" dirty="0">
                <a:ea typeface="ＭＳ Ｐゴシック" charset="-128"/>
              </a:rPr>
              <a:t> of all six strategies are available for free and in several forms, such as slides and posters. The posters are already available in several languages. I hope that they will also be made available in Kazakh and Russian.  </a:t>
            </a:r>
            <a:endParaRPr lang="es-CL" altLang="en-US" dirty="0">
              <a:ea typeface="ＭＳ Ｐゴシック" charset="-128"/>
            </a:endParaRPr>
          </a:p>
        </p:txBody>
      </p:sp>
    </p:spTree>
    <p:extLst>
      <p:ext uri="{BB962C8B-B14F-4D97-AF65-F5344CB8AC3E}">
        <p14:creationId xmlns:p14="http://schemas.microsoft.com/office/powerpoint/2010/main" val="1313133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a:t>The</a:t>
            </a:r>
            <a:r>
              <a:rPr lang="es-CL" baseline="0" dirty="0"/>
              <a:t> first of the six strategies is called Retrieval Practice. “Retrieval Practice” is a euphemism for testing, of any kind, including self testing or peer testing. Cognitive scientists invented the term in order to appeal to those educators with negative feelings toward testing. </a:t>
            </a:r>
          </a:p>
          <a:p>
            <a:endParaRPr lang="es-CL"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s-CL" dirty="0"/>
              <a:t>The main</a:t>
            </a:r>
            <a:r>
              <a:rPr lang="es-CL" baseline="0" dirty="0"/>
              <a:t> characteristic of retrieval practice is that you search for the information internally; you “generate” it yourself. </a:t>
            </a:r>
            <a:r>
              <a:rPr lang="es-CL" dirty="0"/>
              <a:t>Retrieval</a:t>
            </a:r>
            <a:r>
              <a:rPr lang="es-CL" baseline="0" dirty="0"/>
              <a:t> is more difficult than review. That may be why it works better for forming long term memories. One theory is that retrieval is an active process</a:t>
            </a:r>
            <a:r>
              <a:rPr lang="en-US" baseline="0" dirty="0"/>
              <a:t>—</a:t>
            </a:r>
            <a:r>
              <a:rPr lang="es-CL" baseline="0" dirty="0"/>
              <a:t>the brain must actively search for the information inside the store of memories</a:t>
            </a:r>
            <a:r>
              <a:rPr lang="en-US" baseline="0" dirty="0"/>
              <a:t>—</a:t>
            </a:r>
            <a:r>
              <a:rPr lang="es-CL" baseline="0" dirty="0"/>
              <a:t>whereas reviewing instructional materials is passive</a:t>
            </a:r>
            <a:r>
              <a:rPr lang="en-US" baseline="0" dirty="0"/>
              <a:t>—</a:t>
            </a:r>
            <a:r>
              <a:rPr lang="es-CL" baseline="0" dirty="0"/>
              <a:t>the information is stored on the textbook page and one observes it with one’s eyes, but doesn’t necessarily store the information.</a:t>
            </a:r>
          </a:p>
          <a:p>
            <a:endParaRPr lang="es-CL" dirty="0"/>
          </a:p>
        </p:txBody>
      </p:sp>
      <p:sp>
        <p:nvSpPr>
          <p:cNvPr id="4" name="Slide Number Placeholder 3"/>
          <p:cNvSpPr>
            <a:spLocks noGrp="1"/>
          </p:cNvSpPr>
          <p:nvPr>
            <p:ph type="sldNum" sz="quarter" idx="10"/>
          </p:nvPr>
        </p:nvSpPr>
        <p:spPr/>
        <p:txBody>
          <a:bodyPr/>
          <a:lstStyle/>
          <a:p>
            <a:fld id="{ED17F17D-2288-804A-830C-1655D99A58FD}" type="slidenum">
              <a:rPr lang="en-US" smtClean="0"/>
              <a:t>14</a:t>
            </a:fld>
            <a:endParaRPr lang="en-US" dirty="0"/>
          </a:p>
        </p:txBody>
      </p:sp>
    </p:spTree>
    <p:extLst>
      <p:ext uri="{BB962C8B-B14F-4D97-AF65-F5344CB8AC3E}">
        <p14:creationId xmlns:p14="http://schemas.microsoft.com/office/powerpoint/2010/main" val="299496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15</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CL" altLang="en-US" dirty="0">
                <a:ea typeface="ＭＳ Ｐゴシック" charset="-128"/>
              </a:rPr>
              <a:t>Not only does repeated retrieval</a:t>
            </a:r>
            <a:r>
              <a:rPr lang="es-CL" altLang="en-US" baseline="0" dirty="0">
                <a:ea typeface="ＭＳ Ｐゴシック" charset="-128"/>
              </a:rPr>
              <a:t> create more durable memories, retrieval works best when “spaced”. Those students who wait until the last moment to study for a test are doing it all wrong. They may put in just as much total time studying as other students who space their studying over time, but they learn less.</a:t>
            </a:r>
            <a:endParaRPr lang="es-CL" altLang="en-US" dirty="0">
              <a:ea typeface="ＭＳ Ｐゴシック" charset="-128"/>
            </a:endParaRPr>
          </a:p>
        </p:txBody>
      </p:sp>
    </p:spTree>
    <p:extLst>
      <p:ext uri="{BB962C8B-B14F-4D97-AF65-F5344CB8AC3E}">
        <p14:creationId xmlns:p14="http://schemas.microsoft.com/office/powerpoint/2010/main" val="1313133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16</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CL" altLang="en-US" dirty="0">
                <a:ea typeface="ＭＳ Ｐゴシック" charset="-128"/>
              </a:rPr>
              <a:t>Over</a:t>
            </a:r>
            <a:r>
              <a:rPr lang="es-CL" altLang="en-US" baseline="0" dirty="0">
                <a:ea typeface="ＭＳ Ｐゴシック" charset="-128"/>
              </a:rPr>
              <a:t> time, the</a:t>
            </a:r>
            <a:r>
              <a:rPr lang="es-CL" altLang="en-US" dirty="0">
                <a:ea typeface="ＭＳ Ｐゴシック" charset="-128"/>
              </a:rPr>
              <a:t> combination of repetition</a:t>
            </a:r>
            <a:r>
              <a:rPr lang="es-CL" altLang="en-US" baseline="0" dirty="0">
                <a:ea typeface="ＭＳ Ｐゴシック" charset="-128"/>
              </a:rPr>
              <a:t> and spacing raises the level of Ebbinghaus’s forgetting curve. Optimal spacing seems to roughly follow a geometric function. In this illustration, written in Portugese, information is retrieved 1 hour later; 24 hours (or 1 day) later; 1 week later; and 1 month later. But, optimal spacing intervals vary by subject, shorter for more discrete subjects, such as mathematics, longer for less discrete subjects, such as literature.</a:t>
            </a:r>
          </a:p>
          <a:p>
            <a:pPr eaLnBrk="1" hangingPunct="1"/>
            <a:endParaRPr lang="es-CL" altLang="en-US" dirty="0">
              <a:ea typeface="ＭＳ Ｐゴシック" charset="-128"/>
            </a:endParaRPr>
          </a:p>
        </p:txBody>
      </p:sp>
    </p:spTree>
    <p:extLst>
      <p:ext uri="{BB962C8B-B14F-4D97-AF65-F5344CB8AC3E}">
        <p14:creationId xmlns:p14="http://schemas.microsoft.com/office/powerpoint/2010/main" val="1313133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17</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dirty="0"/>
              <a:t>The limitations of working</a:t>
            </a:r>
            <a:r>
              <a:rPr lang="es-CL" baseline="0" dirty="0"/>
              <a:t> memory</a:t>
            </a:r>
            <a:r>
              <a:rPr lang="es-CL" dirty="0"/>
              <a:t> support the practice of giving many small tests – continuous retrieval practice – instead of a few big tests.</a:t>
            </a:r>
            <a:r>
              <a:rPr lang="es-CL" baseline="0" dirty="0"/>
              <a:t> </a:t>
            </a:r>
            <a:r>
              <a:rPr lang="en-US" sz="1200" dirty="0"/>
              <a:t>Each test should include some material repeated from earlier tests and, perhaps, even a little from later tests</a:t>
            </a:r>
          </a:p>
          <a:p>
            <a:pPr marL="0" marR="0" indent="0" algn="l" defTabSz="457200" rtl="0" eaLnBrk="1" fontAlgn="auto" latinLnBrk="0" hangingPunct="1">
              <a:lnSpc>
                <a:spcPct val="100000"/>
              </a:lnSpc>
              <a:spcBef>
                <a:spcPts val="0"/>
              </a:spcBef>
              <a:spcAft>
                <a:spcPts val="0"/>
              </a:spcAft>
              <a:buClrTx/>
              <a:buSzTx/>
              <a:buFontTx/>
              <a:buNone/>
              <a:tabLst/>
              <a:defRPr/>
            </a:pPr>
            <a:endParaRPr lang="es-CL" dirty="0"/>
          </a:p>
        </p:txBody>
      </p:sp>
    </p:spTree>
    <p:extLst>
      <p:ext uri="{BB962C8B-B14F-4D97-AF65-F5344CB8AC3E}">
        <p14:creationId xmlns:p14="http://schemas.microsoft.com/office/powerpoint/2010/main" val="131313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18</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s-CL" sz="1200" dirty="0"/>
              <a:t>The</a:t>
            </a:r>
            <a:r>
              <a:rPr lang="es-CL" sz="1200" baseline="0" dirty="0"/>
              <a:t> simple act of testing is far more important than the type of test format used. Besides, e</a:t>
            </a:r>
            <a:r>
              <a:rPr lang="es-CL" sz="1200" dirty="0"/>
              <a:t>ach test</a:t>
            </a:r>
            <a:r>
              <a:rPr lang="es-CL" sz="1200" baseline="0" dirty="0"/>
              <a:t> format</a:t>
            </a:r>
            <a:r>
              <a:rPr lang="es-CL" sz="1200" dirty="0"/>
              <a:t> has advantages</a:t>
            </a:r>
            <a:r>
              <a:rPr lang="es-CL" sz="1200" baseline="0" dirty="0"/>
              <a:t> and disadvantages and can </a:t>
            </a:r>
            <a:r>
              <a:rPr lang="es-CL" sz="1200" dirty="0"/>
              <a:t>help in different ways. Best to use a variety,</a:t>
            </a:r>
            <a:r>
              <a:rPr lang="es-CL" sz="1200" baseline="0" dirty="0"/>
              <a:t> if one can.</a:t>
            </a:r>
            <a:endParaRPr lang="es-CL" sz="1200" dirty="0"/>
          </a:p>
          <a:p>
            <a:endParaRPr lang="es-CL" sz="1200" dirty="0"/>
          </a:p>
          <a:p>
            <a:r>
              <a:rPr lang="es-CL" sz="1200" dirty="0"/>
              <a:t>Keep in mind, though,</a:t>
            </a:r>
            <a:r>
              <a:rPr lang="es-CL" sz="1200" baseline="0" dirty="0"/>
              <a:t> that some test formats – such as multiple choice – are difficult to write well, which is why they are most often found in large-scale tests. </a:t>
            </a:r>
            <a:r>
              <a:rPr lang="es-CL" sz="1200" dirty="0"/>
              <a:t>Other formats</a:t>
            </a:r>
            <a:r>
              <a:rPr lang="es-CL" sz="1200" baseline="0" dirty="0"/>
              <a:t> – such as essays, oral tests, or demonstrations – are difficult to administer on a large scale.</a:t>
            </a:r>
            <a:endParaRPr lang="es-CL" sz="1200" dirty="0"/>
          </a:p>
        </p:txBody>
      </p:sp>
    </p:spTree>
    <p:extLst>
      <p:ext uri="{BB962C8B-B14F-4D97-AF65-F5344CB8AC3E}">
        <p14:creationId xmlns:p14="http://schemas.microsoft.com/office/powerpoint/2010/main" val="1313133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a:t>Don’t forget that testing provides</a:t>
            </a:r>
            <a:r>
              <a:rPr lang="es-CL" baseline="0" dirty="0"/>
              <a:t> information for teachers, too. </a:t>
            </a:r>
            <a:r>
              <a:rPr lang="es-CL" dirty="0"/>
              <a:t>It is easy to know what you are teaching.</a:t>
            </a:r>
            <a:r>
              <a:rPr lang="es-CL" baseline="0" dirty="0"/>
              <a:t> </a:t>
            </a:r>
            <a:r>
              <a:rPr lang="es-CL" dirty="0"/>
              <a:t>But, you can only know what students are learning if you assess.</a:t>
            </a:r>
          </a:p>
          <a:p>
            <a:endParaRPr lang="es-CL" baseline="0" dirty="0"/>
          </a:p>
          <a:p>
            <a:r>
              <a:rPr lang="es-CL" baseline="0" dirty="0"/>
              <a:t> </a:t>
            </a:r>
            <a:r>
              <a:rPr lang="en-US" dirty="0"/>
              <a:t>Furthermore, assessment is an</a:t>
            </a:r>
            <a:r>
              <a:rPr lang="en-US" baseline="0" dirty="0"/>
              <a:t> activity</a:t>
            </a:r>
            <a:r>
              <a:rPr lang="en-US" dirty="0"/>
              <a:t> where teachers can help each other,</a:t>
            </a:r>
            <a:r>
              <a:rPr lang="en-US" baseline="0" dirty="0"/>
              <a:t> by reviewing each others’ tests and helping each other write test questions, for example.</a:t>
            </a:r>
            <a:endParaRPr lang="en-US" dirty="0"/>
          </a:p>
        </p:txBody>
      </p:sp>
      <p:sp>
        <p:nvSpPr>
          <p:cNvPr id="4" name="Slide Number Placeholder 3"/>
          <p:cNvSpPr>
            <a:spLocks noGrp="1"/>
          </p:cNvSpPr>
          <p:nvPr>
            <p:ph type="sldNum" sz="quarter" idx="10"/>
          </p:nvPr>
        </p:nvSpPr>
        <p:spPr/>
        <p:txBody>
          <a:bodyPr/>
          <a:lstStyle/>
          <a:p>
            <a:fld id="{ED17F17D-2288-804A-830C-1655D99A58FD}" type="slidenum">
              <a:rPr lang="en-US" smtClean="0"/>
              <a:t>19</a:t>
            </a:fld>
            <a:endParaRPr lang="en-US" dirty="0"/>
          </a:p>
        </p:txBody>
      </p:sp>
    </p:spTree>
    <p:extLst>
      <p:ext uri="{BB962C8B-B14F-4D97-AF65-F5344CB8AC3E}">
        <p14:creationId xmlns:p14="http://schemas.microsoft.com/office/powerpoint/2010/main" val="155819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2</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CL" altLang="en-US" dirty="0">
                <a:ea typeface="ＭＳ Ｐゴシック" charset="-128"/>
              </a:rPr>
              <a:t>Some</a:t>
            </a:r>
            <a:r>
              <a:rPr lang="es-CL" altLang="en-US" baseline="0" dirty="0">
                <a:ea typeface="ＭＳ Ｐゴシック" charset="-128"/>
              </a:rPr>
              <a:t> argue that learning is not measurable. When I hear this, I think of what Descartes’ said. How can one know that something exists, if one cannot somehow measure it? </a:t>
            </a:r>
          </a:p>
          <a:p>
            <a:pPr eaLnBrk="1" hangingPunct="1"/>
            <a:endParaRPr lang="es-CL" altLang="en-US" baseline="0" dirty="0">
              <a:ea typeface="ＭＳ Ｐゴシック" charset="-128"/>
            </a:endParaRPr>
          </a:p>
          <a:p>
            <a:pPr eaLnBrk="1" hangingPunct="1"/>
            <a:r>
              <a:rPr lang="es-CL" altLang="en-US" baseline="0" dirty="0">
                <a:ea typeface="ＭＳ Ｐゴシック" charset="-128"/>
              </a:rPr>
              <a:t>Not surprisingly, Descartes ran into trouble with some religious authorities.</a:t>
            </a:r>
            <a:endParaRPr lang="es-CL" altLang="en-US" dirty="0">
              <a:ea typeface="ＭＳ Ｐゴシック" charset="-128"/>
            </a:endParaRPr>
          </a:p>
        </p:txBody>
      </p:sp>
    </p:spTree>
    <p:extLst>
      <p:ext uri="{BB962C8B-B14F-4D97-AF65-F5344CB8AC3E}">
        <p14:creationId xmlns:p14="http://schemas.microsoft.com/office/powerpoint/2010/main" val="1313133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20</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altLang="en-US" dirty="0">
                <a:ea typeface="ＭＳ Ｐゴシック" charset="-128"/>
              </a:rPr>
              <a:t>The</a:t>
            </a:r>
            <a:r>
              <a:rPr lang="es-CL" altLang="en-US" baseline="0" dirty="0">
                <a:ea typeface="ＭＳ Ｐゴシック" charset="-128"/>
              </a:rPr>
              <a:t> cognitive psychology experiments discussed before were typically small scale.</a:t>
            </a:r>
            <a:endParaRPr lang="es-CL" altLang="en-US" dirty="0">
              <a:ea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CL" altLang="en-US" dirty="0">
              <a:ea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s-CL" altLang="en-US" dirty="0">
                <a:ea typeface="ＭＳ Ｐゴシック" charset="-128"/>
              </a:rPr>
              <a:t>What about large-scale, systemwide tests? Where do</a:t>
            </a:r>
            <a:r>
              <a:rPr lang="es-CL" altLang="en-US" baseline="0" dirty="0">
                <a:ea typeface="ＭＳ Ｐゴシック" charset="-128"/>
              </a:rPr>
              <a:t> they fit in?</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Systemwide tests are not expensive in monetary terms. Nor do they take very much time to administer in most cases.    But, depending on certain factors, they can have a large influence on local teaching and learning, for good or ill. </a:t>
            </a:r>
          </a:p>
          <a:p>
            <a:pPr eaLnBrk="1" hangingPunct="1"/>
            <a:endParaRPr lang="es-CL" altLang="en-US" dirty="0">
              <a:ea typeface="ＭＳ Ｐゴシック" charset="-128"/>
            </a:endParaRPr>
          </a:p>
        </p:txBody>
      </p:sp>
    </p:spTree>
    <p:extLst>
      <p:ext uri="{BB962C8B-B14F-4D97-AF65-F5344CB8AC3E}">
        <p14:creationId xmlns:p14="http://schemas.microsoft.com/office/powerpoint/2010/main" val="1313133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 all classrooms in an entire system operate in ”lockstep” – always exactly the same topics being covered at the same time, in the same sequence throughout an entire state or nation  </a:t>
            </a:r>
            <a:r>
              <a:rPr lang="is-IS" dirty="0"/>
              <a:t>…System efforts at formative testing will interfere with local efforts.  </a:t>
            </a:r>
          </a:p>
          <a:p>
            <a:endParaRPr lang="is-IS" dirty="0"/>
          </a:p>
          <a:p>
            <a:pPr marL="0" marR="0" indent="0" algn="l" defTabSz="457200" rtl="0" eaLnBrk="1" fontAlgn="auto" latinLnBrk="0" hangingPunct="1">
              <a:lnSpc>
                <a:spcPct val="100000"/>
              </a:lnSpc>
              <a:spcBef>
                <a:spcPts val="0"/>
              </a:spcBef>
              <a:spcAft>
                <a:spcPts val="0"/>
              </a:spcAft>
              <a:buClrTx/>
              <a:buSzTx/>
              <a:buFontTx/>
              <a:buNone/>
              <a:tabLst/>
              <a:defRPr/>
            </a:pPr>
            <a:r>
              <a:rPr lang="es-CL" sz="1200" dirty="0"/>
              <a:t>Systemwide Tests should address system needs and leave formative assessment – testing for learning – to teachers and schools</a:t>
            </a:r>
          </a:p>
        </p:txBody>
      </p:sp>
      <p:sp>
        <p:nvSpPr>
          <p:cNvPr id="4" name="Slide Number Placeholder 3"/>
          <p:cNvSpPr>
            <a:spLocks noGrp="1"/>
          </p:cNvSpPr>
          <p:nvPr>
            <p:ph type="sldNum" sz="quarter" idx="10"/>
          </p:nvPr>
        </p:nvSpPr>
        <p:spPr/>
        <p:txBody>
          <a:bodyPr/>
          <a:lstStyle/>
          <a:p>
            <a:fld id="{0D2D2812-6D19-BB47-9122-DAA28849D7C3}" type="slidenum">
              <a:rPr lang="en-US" smtClean="0"/>
              <a:t>21</a:t>
            </a:fld>
            <a:endParaRPr lang="en-US" dirty="0"/>
          </a:p>
        </p:txBody>
      </p:sp>
    </p:spTree>
    <p:extLst>
      <p:ext uri="{BB962C8B-B14F-4D97-AF65-F5344CB8AC3E}">
        <p14:creationId xmlns:p14="http://schemas.microsoft.com/office/powerpoint/2010/main" val="1995243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altLang="en-US" dirty="0">
                <a:ea typeface="ＭＳ Ｐゴシック" charset="-128"/>
              </a:rPr>
              <a:t>Some of you may know that I conducted a systematic</a:t>
            </a:r>
            <a:r>
              <a:rPr lang="es-CL" altLang="en-US" baseline="0" dirty="0">
                <a:ea typeface="ＭＳ Ｐゴシック" charset="-128"/>
              </a:rPr>
              <a:t> review of the research on the effect of testing on students achievement. It took me 12 years because I was doing the work on my own time – evenings and weekends. I read over 3,000 documents published in the 100 years to 2010.</a:t>
            </a:r>
          </a:p>
          <a:p>
            <a:endParaRPr lang="en-US" dirty="0"/>
          </a:p>
          <a:p>
            <a:r>
              <a:rPr lang="en-US" dirty="0"/>
              <a:t>The results are published in the International Journal of Testing.</a:t>
            </a:r>
          </a:p>
        </p:txBody>
      </p:sp>
      <p:sp>
        <p:nvSpPr>
          <p:cNvPr id="4" name="Slide Number Placeholder 3"/>
          <p:cNvSpPr>
            <a:spLocks noGrp="1"/>
          </p:cNvSpPr>
          <p:nvPr>
            <p:ph type="sldNum" sz="quarter" idx="10"/>
          </p:nvPr>
        </p:nvSpPr>
        <p:spPr/>
        <p:txBody>
          <a:bodyPr/>
          <a:lstStyle/>
          <a:p>
            <a:fld id="{ED17F17D-2288-804A-830C-1655D99A58FD}" type="slidenum">
              <a:rPr lang="en-US" smtClean="0"/>
              <a:t>22</a:t>
            </a:fld>
            <a:endParaRPr lang="en-US" dirty="0"/>
          </a:p>
        </p:txBody>
      </p:sp>
    </p:spTree>
    <p:extLst>
      <p:ext uri="{BB962C8B-B14F-4D97-AF65-F5344CB8AC3E}">
        <p14:creationId xmlns:p14="http://schemas.microsoft.com/office/powerpoint/2010/main" val="239723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23</a:t>
            </a:fld>
            <a:endParaRPr lang="en-US" altLang="en-US" sz="120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CL" altLang="en-US" baseline="0" dirty="0">
                <a:ea typeface="ＭＳ Ｐゴシック" charset="-128"/>
              </a:rPr>
              <a:t>I included all types of research; I wanted to see the whole picture, or as much of it as possible. </a:t>
            </a:r>
          </a:p>
          <a:p>
            <a:pPr eaLnBrk="1" hangingPunct="1"/>
            <a:endParaRPr lang="es-CL" altLang="en-US" baseline="0" dirty="0">
              <a:ea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s-CL" altLang="en-US" baseline="0" dirty="0">
                <a:ea typeface="ＭＳ Ｐゴシック" charset="-128"/>
              </a:rPr>
              <a:t>Two-thirds of the quantitative studies were small-scale, focused, randomized controlled experiments. But, a large number of the rest analyzed systemwide, large-scale testing programs at the state, national, or international level. </a:t>
            </a:r>
          </a:p>
        </p:txBody>
      </p:sp>
    </p:spTree>
    <p:extLst>
      <p:ext uri="{BB962C8B-B14F-4D97-AF65-F5344CB8AC3E}">
        <p14:creationId xmlns:p14="http://schemas.microsoft.com/office/powerpoint/2010/main" val="785504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CL" altLang="en-US" baseline="0" dirty="0">
                <a:ea typeface="ＭＳ Ｐゴシック" charset="-128"/>
              </a:rPr>
              <a:t>The qualitative studies were simply counted up as positive or negative regarding the effect of testing on student learning. But, the survey studies and quantitative studies could be meta-analyzed.</a:t>
            </a:r>
          </a:p>
          <a:p>
            <a:pPr eaLnBrk="1" hangingPunct="1"/>
            <a:endParaRPr lang="es-CL" altLang="en-US" baseline="0" dirty="0">
              <a:ea typeface="ＭＳ Ｐゴシック" charset="-128"/>
            </a:endParaRPr>
          </a:p>
        </p:txBody>
      </p:sp>
      <p:sp>
        <p:nvSpPr>
          <p:cNvPr id="4" name="Slide Number Placeholder 3"/>
          <p:cNvSpPr>
            <a:spLocks noGrp="1"/>
          </p:cNvSpPr>
          <p:nvPr>
            <p:ph type="sldNum" sz="quarter" idx="10"/>
          </p:nvPr>
        </p:nvSpPr>
        <p:spPr/>
        <p:txBody>
          <a:bodyPr/>
          <a:lstStyle/>
          <a:p>
            <a:fld id="{ED17F17D-2288-804A-830C-1655D99A58FD}" type="slidenum">
              <a:rPr lang="en-US" smtClean="0"/>
              <a:t>24</a:t>
            </a:fld>
            <a:endParaRPr lang="en-US" dirty="0"/>
          </a:p>
        </p:txBody>
      </p:sp>
    </p:spTree>
    <p:extLst>
      <p:ext uri="{BB962C8B-B14F-4D97-AF65-F5344CB8AC3E}">
        <p14:creationId xmlns:p14="http://schemas.microsoft.com/office/powerpoint/2010/main" val="2325818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altLang="en-US" baseline="0" dirty="0">
                <a:ea typeface="ＭＳ Ｐゴシック" charset="-128"/>
              </a:rPr>
              <a:t>Results of qualitative and survey studies were overwhelmingly positive regarding the effect of testing on student learning.</a:t>
            </a:r>
          </a:p>
          <a:p>
            <a:pPr marL="0" marR="0" indent="0" algn="l" defTabSz="457200" rtl="0" eaLnBrk="1" fontAlgn="auto" latinLnBrk="0" hangingPunct="1">
              <a:lnSpc>
                <a:spcPct val="100000"/>
              </a:lnSpc>
              <a:spcBef>
                <a:spcPts val="0"/>
              </a:spcBef>
              <a:spcAft>
                <a:spcPts val="0"/>
              </a:spcAft>
              <a:buClrTx/>
              <a:buSzTx/>
              <a:buFontTx/>
              <a:buNone/>
              <a:tabLst/>
              <a:defRPr/>
            </a:pPr>
            <a:endParaRPr lang="es-CL" altLang="en-US" baseline="0" dirty="0">
              <a:ea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s-CL" altLang="en-US" baseline="0" dirty="0">
                <a:ea typeface="ＭＳ Ｐゴシック" charset="-128"/>
              </a:rPr>
              <a:t>All three moderators</a:t>
            </a:r>
            <a:r>
              <a:rPr lang="en-US" altLang="en-US" baseline="0" dirty="0">
                <a:ea typeface="ＭＳ Ｐゴシック" charset="-128"/>
              </a:rPr>
              <a:t>—</a:t>
            </a:r>
            <a:r>
              <a:rPr lang="es-CL" altLang="en-US" baseline="0" dirty="0">
                <a:ea typeface="ＭＳ Ｐゴシック" charset="-128"/>
              </a:rPr>
              <a:t>testing frequency, feedback, and stakes</a:t>
            </a:r>
            <a:r>
              <a:rPr lang="en-US" altLang="en-US" baseline="0" dirty="0">
                <a:ea typeface="ＭＳ Ｐゴシック" charset="-128"/>
              </a:rPr>
              <a:t>—</a:t>
            </a:r>
            <a:r>
              <a:rPr lang="es-CL" altLang="en-US" baseline="0" dirty="0">
                <a:ea typeface="ＭＳ Ｐゴシック" charset="-128"/>
              </a:rPr>
              <a:t>showed a strong positive indfluence on effect sizes. </a:t>
            </a:r>
            <a:endParaRPr lang="es-CL" altLang="en-US"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ED17F17D-2288-804A-830C-1655D99A58FD}" type="slidenum">
              <a:rPr lang="en-US" smtClean="0"/>
              <a:t>25</a:t>
            </a:fld>
            <a:endParaRPr lang="en-US" dirty="0"/>
          </a:p>
        </p:txBody>
      </p:sp>
    </p:spTree>
    <p:extLst>
      <p:ext uri="{BB962C8B-B14F-4D97-AF65-F5344CB8AC3E}">
        <p14:creationId xmlns:p14="http://schemas.microsoft.com/office/powerpoint/2010/main" val="346033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Some other moderators in the meta-analysis relate to scale, measured 3 different ways, by the size of the study population, the scale of the test administration, and the level of government sponsoring or administering the test.</a:t>
            </a:r>
          </a:p>
          <a:p>
            <a:endParaRPr lang="en-US" baseline="0" dirty="0"/>
          </a:p>
          <a:p>
            <a:r>
              <a:rPr lang="en-US" baseline="0" dirty="0"/>
              <a:t>In each case, the smaller (or more local) the testing, the larger the positive effect on student learning. Granted, even large-scale tests tend to increase learning, but not nearly as well as small-scale tests can. This suggests that formative testing is optimally done at the school and classroom level.</a:t>
            </a:r>
            <a:endParaRPr lang="en-US" dirty="0"/>
          </a:p>
        </p:txBody>
      </p:sp>
      <p:sp>
        <p:nvSpPr>
          <p:cNvPr id="4" name="Slide Number Placeholder 3"/>
          <p:cNvSpPr>
            <a:spLocks noGrp="1"/>
          </p:cNvSpPr>
          <p:nvPr>
            <p:ph type="sldNum" sz="quarter" idx="10"/>
          </p:nvPr>
        </p:nvSpPr>
        <p:spPr/>
        <p:txBody>
          <a:bodyPr/>
          <a:lstStyle/>
          <a:p>
            <a:fld id="{ED17F17D-2288-804A-830C-1655D99A58FD}" type="slidenum">
              <a:rPr lang="en-US" smtClean="0"/>
              <a:t>26</a:t>
            </a:fld>
            <a:endParaRPr lang="en-US" dirty="0"/>
          </a:p>
        </p:txBody>
      </p:sp>
    </p:spTree>
    <p:extLst>
      <p:ext uri="{BB962C8B-B14F-4D97-AF65-F5344CB8AC3E}">
        <p14:creationId xmlns:p14="http://schemas.microsoft.com/office/powerpoint/2010/main" val="1175725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Then there is the issue of test security with large-scale tests. Here is a photograph of Indian Army proctors administering a test to new recruits. Notice that the test-takers are allowed few places to hide cheating materials, and are separated by a distance unfavorable to reading others’ test answers.</a:t>
            </a:r>
          </a:p>
          <a:p>
            <a:endParaRPr lang="en-US" baseline="0" dirty="0"/>
          </a:p>
          <a:p>
            <a:r>
              <a:rPr lang="en-US" baseline="0" dirty="0"/>
              <a:t>One often finds very high levels of test security for professional selection tests – those already in the profession want to work with the best job candidates.</a:t>
            </a:r>
          </a:p>
        </p:txBody>
      </p:sp>
      <p:sp>
        <p:nvSpPr>
          <p:cNvPr id="4" name="Slide Number Placeholder 3"/>
          <p:cNvSpPr>
            <a:spLocks noGrp="1"/>
          </p:cNvSpPr>
          <p:nvPr>
            <p:ph type="sldNum" sz="quarter" idx="10"/>
          </p:nvPr>
        </p:nvSpPr>
        <p:spPr/>
        <p:txBody>
          <a:bodyPr/>
          <a:lstStyle/>
          <a:p>
            <a:fld id="{ED17F17D-2288-804A-830C-1655D99A58FD}" type="slidenum">
              <a:rPr lang="en-US" smtClean="0"/>
              <a:t>27</a:t>
            </a:fld>
            <a:endParaRPr lang="en-US" dirty="0"/>
          </a:p>
        </p:txBody>
      </p:sp>
    </p:spTree>
    <p:extLst>
      <p:ext uri="{BB962C8B-B14F-4D97-AF65-F5344CB8AC3E}">
        <p14:creationId xmlns:p14="http://schemas.microsoft.com/office/powerpoint/2010/main" val="1638333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photograph from India,</a:t>
            </a:r>
            <a:r>
              <a:rPr lang="en-US" baseline="0" dirty="0"/>
              <a:t> this time of a school. The reporter posting this photo tells us that the people climbing the walls are family members helping students inside the building with answers on a test.  </a:t>
            </a:r>
          </a:p>
          <a:p>
            <a:endParaRPr lang="en-US" baseline="0" dirty="0"/>
          </a:p>
          <a:p>
            <a:r>
              <a:rPr lang="en-US" baseline="0" dirty="0"/>
              <a:t>This may be an extreme case but, too often, large-scale tests in education are administered with lax security. Some argue that security is needed only if the tests have high stakes. But, that is wrong. There are multiple incentives for educators to cheat on low-stakes tests; and often little reason for students to try their best on low-stakes tests. The results of any large-scale test administered without tight security should be considered suspect. </a:t>
            </a:r>
            <a:endParaRPr lang="en-US" dirty="0"/>
          </a:p>
        </p:txBody>
      </p:sp>
      <p:sp>
        <p:nvSpPr>
          <p:cNvPr id="4" name="Slide Number Placeholder 3"/>
          <p:cNvSpPr>
            <a:spLocks noGrp="1"/>
          </p:cNvSpPr>
          <p:nvPr>
            <p:ph type="sldNum" sz="quarter" idx="10"/>
          </p:nvPr>
        </p:nvSpPr>
        <p:spPr/>
        <p:txBody>
          <a:bodyPr/>
          <a:lstStyle/>
          <a:p>
            <a:fld id="{ED17F17D-2288-804A-830C-1655D99A58FD}" type="slidenum">
              <a:rPr lang="en-US" smtClean="0"/>
              <a:t>28</a:t>
            </a:fld>
            <a:endParaRPr lang="en-US" dirty="0"/>
          </a:p>
        </p:txBody>
      </p:sp>
    </p:spTree>
    <p:extLst>
      <p:ext uri="{BB962C8B-B14F-4D97-AF65-F5344CB8AC3E}">
        <p14:creationId xmlns:p14="http://schemas.microsoft.com/office/powerpoint/2010/main" val="1170978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29</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CL" altLang="en-US" dirty="0">
                <a:ea typeface="ＭＳ Ｐゴシック" charset="-128"/>
              </a:rPr>
              <a:t>Another reason to leave formative</a:t>
            </a:r>
            <a:r>
              <a:rPr lang="es-CL" altLang="en-US" baseline="0" dirty="0">
                <a:ea typeface="ＭＳ Ｐゴシック" charset="-128"/>
              </a:rPr>
              <a:t> testing to schools and teachers is that large-scale tests are needed for several other, systemwide purposes, such as selection, monitoring, workforce planning, system accountability, and credentialing. That’s plenty. That’s enough.</a:t>
            </a:r>
            <a:endParaRPr lang="es-CL" altLang="en-US" dirty="0">
              <a:ea typeface="ＭＳ Ｐゴシック" charset="-128"/>
            </a:endParaRPr>
          </a:p>
        </p:txBody>
      </p:sp>
    </p:spTree>
    <p:extLst>
      <p:ext uri="{BB962C8B-B14F-4D97-AF65-F5344CB8AC3E}">
        <p14:creationId xmlns:p14="http://schemas.microsoft.com/office/powerpoint/2010/main" val="4537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3</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CL" altLang="en-US" dirty="0">
                <a:ea typeface="ＭＳ Ｐゴシック" charset="-128"/>
              </a:rPr>
              <a:t>We may all be familiar with the Learning Curve. It</a:t>
            </a:r>
            <a:r>
              <a:rPr lang="es-CL" altLang="en-US" baseline="0" dirty="0">
                <a:ea typeface="ＭＳ Ｐゴシック" charset="-128"/>
              </a:rPr>
              <a:t> illustrates two points: 1) that learning occurs over time, and 2) learning is not typically a linear process.</a:t>
            </a:r>
            <a:endParaRPr lang="es-CL" altLang="en-US" dirty="0">
              <a:ea typeface="ＭＳ Ｐゴシック" charset="-128"/>
            </a:endParaRPr>
          </a:p>
        </p:txBody>
      </p:sp>
    </p:spTree>
    <p:extLst>
      <p:ext uri="{BB962C8B-B14F-4D97-AF65-F5344CB8AC3E}">
        <p14:creationId xmlns:p14="http://schemas.microsoft.com/office/powerpoint/2010/main" val="1313133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Moreover,</a:t>
            </a:r>
            <a:r>
              <a:rPr lang="en-US" baseline="0" dirty="0"/>
              <a:t> there are some clear advantages to large-scale testing; I list some of the major ones here. </a:t>
            </a:r>
            <a:endParaRPr lang="en-US" dirty="0"/>
          </a:p>
          <a:p>
            <a:endParaRPr lang="en-US" dirty="0"/>
          </a:p>
          <a:p>
            <a:r>
              <a:rPr lang="en-US" dirty="0"/>
              <a:t>Note that these</a:t>
            </a:r>
            <a:r>
              <a:rPr lang="en-US" baseline="0" dirty="0"/>
              <a:t> advantages are not automatic. For example, an education system does not capture the benefit of cognitive laboratory pre-testing unless it actually conducts cognitive laboratory pre-testing.</a:t>
            </a:r>
          </a:p>
          <a:p>
            <a:endParaRPr lang="en-US" baseline="0" dirty="0"/>
          </a:p>
          <a:p>
            <a:r>
              <a:rPr lang="en-US" baseline="0" dirty="0"/>
              <a:t>In my opinion, the most important benefit of large-scale testing, if administered with tight security, is that it offers students, parents, and policymakers complementary, objective evidence—evidence not provided by schools and teachers themselves. It is usually good to have a second opinion, or another point of view.</a:t>
            </a:r>
            <a:endParaRPr lang="en-US" dirty="0"/>
          </a:p>
        </p:txBody>
      </p:sp>
      <p:sp>
        <p:nvSpPr>
          <p:cNvPr id="4" name="Slide Number Placeholder 3"/>
          <p:cNvSpPr>
            <a:spLocks noGrp="1"/>
          </p:cNvSpPr>
          <p:nvPr>
            <p:ph type="sldNum" sz="quarter" idx="10"/>
          </p:nvPr>
        </p:nvSpPr>
        <p:spPr/>
        <p:txBody>
          <a:bodyPr/>
          <a:lstStyle/>
          <a:p>
            <a:fld id="{ED17F17D-2288-804A-830C-1655D99A58FD}" type="slidenum">
              <a:rPr lang="en-US" smtClean="0"/>
              <a:t>30</a:t>
            </a:fld>
            <a:endParaRPr lang="en-US" dirty="0"/>
          </a:p>
        </p:txBody>
      </p:sp>
    </p:spTree>
    <p:extLst>
      <p:ext uri="{BB962C8B-B14F-4D97-AF65-F5344CB8AC3E}">
        <p14:creationId xmlns:p14="http://schemas.microsoft.com/office/powerpoint/2010/main" val="484432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Years ago I counted</a:t>
            </a:r>
            <a:r>
              <a:rPr lang="en-US" baseline="0" dirty="0"/>
              <a:t> the number of systemwide accountability measures used within countries scoring at the top and at the bottom on the Third International Mathematics and Science Study. Most of the accountability measures were large-scale, high-stakes tests. Countries scoring higher on TIMSS 8</a:t>
            </a:r>
            <a:r>
              <a:rPr lang="en-US" baseline="30000" dirty="0"/>
              <a:t>th</a:t>
            </a:r>
            <a:r>
              <a:rPr lang="en-US" baseline="0" dirty="0"/>
              <a:t>-grade mathematics – represented by the blue diamonds -- used more accountability measures than the countries scoring lower – represented by the pink squares.</a:t>
            </a:r>
            <a:endParaRPr lang="en-US" dirty="0"/>
          </a:p>
        </p:txBody>
      </p:sp>
      <p:sp>
        <p:nvSpPr>
          <p:cNvPr id="4" name="Slide Number Placeholder 3"/>
          <p:cNvSpPr>
            <a:spLocks noGrp="1"/>
          </p:cNvSpPr>
          <p:nvPr>
            <p:ph type="sldNum" sz="quarter" idx="10"/>
          </p:nvPr>
        </p:nvSpPr>
        <p:spPr/>
        <p:txBody>
          <a:bodyPr/>
          <a:lstStyle/>
          <a:p>
            <a:fld id="{ED17F17D-2288-804A-830C-1655D99A58FD}" type="slidenum">
              <a:rPr lang="en-US" smtClean="0"/>
              <a:t>31</a:t>
            </a:fld>
            <a:endParaRPr lang="en-US" dirty="0"/>
          </a:p>
        </p:txBody>
      </p:sp>
    </p:spTree>
    <p:extLst>
      <p:ext uri="{BB962C8B-B14F-4D97-AF65-F5344CB8AC3E}">
        <p14:creationId xmlns:p14="http://schemas.microsoft.com/office/powerpoint/2010/main" val="1547117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found the same relationship when I controlled for Gross Domestic Product (GDP) per capita, suggesting that the accountability effect is independent of country wealth.</a:t>
            </a:r>
            <a:endParaRPr lang="en-US" dirty="0"/>
          </a:p>
        </p:txBody>
      </p:sp>
      <p:sp>
        <p:nvSpPr>
          <p:cNvPr id="4" name="Slide Number Placeholder 3"/>
          <p:cNvSpPr>
            <a:spLocks noGrp="1"/>
          </p:cNvSpPr>
          <p:nvPr>
            <p:ph type="sldNum" sz="quarter" idx="10"/>
          </p:nvPr>
        </p:nvSpPr>
        <p:spPr/>
        <p:txBody>
          <a:bodyPr/>
          <a:lstStyle/>
          <a:p>
            <a:fld id="{ED17F17D-2288-804A-830C-1655D99A58FD}" type="slidenum">
              <a:rPr lang="en-US" smtClean="0"/>
              <a:t>32</a:t>
            </a:fld>
            <a:endParaRPr lang="en-US" dirty="0"/>
          </a:p>
        </p:txBody>
      </p:sp>
    </p:spTree>
    <p:extLst>
      <p:ext uri="{BB962C8B-B14F-4D97-AF65-F5344CB8AC3E}">
        <p14:creationId xmlns:p14="http://schemas.microsoft.com/office/powerpoint/2010/main" val="63655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altLang="en-US" dirty="0">
                <a:ea typeface="ＭＳ Ｐゴシック" charset="-128"/>
              </a:rPr>
              <a:t>So,</a:t>
            </a:r>
            <a:r>
              <a:rPr lang="es-CL" altLang="en-US" baseline="0" dirty="0">
                <a:ea typeface="ＭＳ Ｐゴシック" charset="-128"/>
              </a:rPr>
              <a:t> systemwide testing has benefits. But, there’s another “system” above the state or national level – and international testing is increasing in frequency and influence.  </a:t>
            </a:r>
          </a:p>
          <a:p>
            <a:pPr marL="0" marR="0" indent="0" algn="l" defTabSz="457200" rtl="0" eaLnBrk="1" fontAlgn="auto" latinLnBrk="0" hangingPunct="1">
              <a:lnSpc>
                <a:spcPct val="100000"/>
              </a:lnSpc>
              <a:spcBef>
                <a:spcPts val="0"/>
              </a:spcBef>
              <a:spcAft>
                <a:spcPts val="0"/>
              </a:spcAft>
              <a:buClrTx/>
              <a:buSzTx/>
              <a:buFontTx/>
              <a:buNone/>
              <a:tabLst/>
              <a:defRPr/>
            </a:pPr>
            <a:endParaRPr lang="es-CL" altLang="en-US" baseline="0" dirty="0">
              <a:ea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s-CL" altLang="en-US" baseline="0" dirty="0">
                <a:ea typeface="ＭＳ Ｐゴシック" charset="-128"/>
              </a:rPr>
              <a:t>Given the proliferation, however, one wonders, how many is the right number? Is it possible there are already too many?</a:t>
            </a:r>
          </a:p>
          <a:p>
            <a:endParaRPr lang="es-CL" dirty="0"/>
          </a:p>
          <a:p>
            <a:pPr marL="0" marR="0" indent="0" algn="l" defTabSz="457200" rtl="0" eaLnBrk="1" fontAlgn="auto" latinLnBrk="0" hangingPunct="1">
              <a:lnSpc>
                <a:spcPct val="100000"/>
              </a:lnSpc>
              <a:spcBef>
                <a:spcPts val="0"/>
              </a:spcBef>
              <a:spcAft>
                <a:spcPts val="0"/>
              </a:spcAft>
              <a:buClrTx/>
              <a:buSzTx/>
              <a:buFontTx/>
              <a:buNone/>
              <a:tabLst/>
              <a:defRPr/>
            </a:pPr>
            <a:r>
              <a:rPr lang="es-CL" altLang="en-US" baseline="0" dirty="0">
                <a:ea typeface="ＭＳ Ｐゴシック" charset="-128"/>
              </a:rPr>
              <a:t>A national education ministry may have a good idea for a testing program, but it may be less expensive and more prestigious to join an international assessment instead, even if the international assessment is neither appropriate nor informative for the participaring nation. </a:t>
            </a:r>
          </a:p>
        </p:txBody>
      </p:sp>
      <p:sp>
        <p:nvSpPr>
          <p:cNvPr id="4" name="Slide Number Placeholder 3"/>
          <p:cNvSpPr>
            <a:spLocks noGrp="1"/>
          </p:cNvSpPr>
          <p:nvPr>
            <p:ph type="sldNum" sz="quarter" idx="10"/>
          </p:nvPr>
        </p:nvSpPr>
        <p:spPr/>
        <p:txBody>
          <a:bodyPr/>
          <a:lstStyle/>
          <a:p>
            <a:fld id="{ED17F17D-2288-804A-830C-1655D99A58FD}" type="slidenum">
              <a:rPr lang="en-US" smtClean="0"/>
              <a:t>33</a:t>
            </a:fld>
            <a:endParaRPr lang="en-US" dirty="0"/>
          </a:p>
        </p:txBody>
      </p:sp>
    </p:spTree>
    <p:extLst>
      <p:ext uri="{BB962C8B-B14F-4D97-AF65-F5344CB8AC3E}">
        <p14:creationId xmlns:p14="http://schemas.microsoft.com/office/powerpoint/2010/main" val="712469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34</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CL" altLang="en-US" baseline="0" dirty="0">
                <a:ea typeface="ＭＳ Ｐゴシック" charset="-128"/>
              </a:rPr>
              <a:t>There may also be political pressure to join an international assessment.</a:t>
            </a:r>
          </a:p>
          <a:p>
            <a:pPr eaLnBrk="1" hangingPunct="1"/>
            <a:endParaRPr lang="es-CL" altLang="en-US" baseline="0" dirty="0">
              <a:ea typeface="ＭＳ Ｐゴシック" charset="-128"/>
            </a:endParaRPr>
          </a:p>
          <a:p>
            <a:pPr eaLnBrk="1" hangingPunct="1"/>
            <a:r>
              <a:rPr lang="es-CL" altLang="en-US" baseline="0" dirty="0">
                <a:ea typeface="ＭＳ Ｐゴシック" charset="-128"/>
              </a:rPr>
              <a:t>Here, I borrow a concept from industry analysis – that of “being stuck in the middle”. The horizontal axis is the level of government from local school to international orgainization. The vertical axis is the degree of freedom the relevant actor has to design the testing program to best suit its needs. State and national education agencies are being squeezed between important school and classroom tests, and an increasing number of international tests.</a:t>
            </a:r>
            <a:endParaRPr lang="es-CL" altLang="en-US" dirty="0">
              <a:ea typeface="ＭＳ Ｐゴシック" charset="-128"/>
            </a:endParaRPr>
          </a:p>
        </p:txBody>
      </p:sp>
    </p:spTree>
    <p:extLst>
      <p:ext uri="{BB962C8B-B14F-4D97-AF65-F5344CB8AC3E}">
        <p14:creationId xmlns:p14="http://schemas.microsoft.com/office/powerpoint/2010/main" val="2062887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a:t>Two of the international</a:t>
            </a:r>
            <a:r>
              <a:rPr lang="es-CL" baseline="0" dirty="0"/>
              <a:t> organizations involved in testing are run by economists. </a:t>
            </a:r>
            <a:r>
              <a:rPr lang="es-CL" dirty="0"/>
              <a:t>Economists are making psychometric</a:t>
            </a:r>
            <a:r>
              <a:rPr lang="es-CL" baseline="0" dirty="0"/>
              <a:t> decisions oftentimes without even knowing that they are psychometric decisions.</a:t>
            </a:r>
            <a:endParaRPr lang="es-CL" dirty="0"/>
          </a:p>
          <a:p>
            <a:endParaRPr lang="es-CL" dirty="0"/>
          </a:p>
          <a:p>
            <a:r>
              <a:rPr lang="es-CL" dirty="0"/>
              <a:t>I have done some work in Chile,</a:t>
            </a:r>
            <a:r>
              <a:rPr lang="es-CL" baseline="0" dirty="0"/>
              <a:t> trying to help institutions there make adjustments to the problems caused by a poorly-designed national university admission test. Twenty years ago, Chile used a well-functioning admission test and most were happy with it. Then the World Bank decided to fund a replacement proposed by a small group of Chllean economists. The new test is far less predictive than the old test, and much less fair, The numbers of students from vocational-technical schools and low-income areas enrolling in university has sharply declined.</a:t>
            </a:r>
          </a:p>
          <a:p>
            <a:endParaRPr lang="es-CL" baseline="0" dirty="0"/>
          </a:p>
          <a:p>
            <a:r>
              <a:rPr lang="es-CL" baseline="0" dirty="0"/>
              <a:t>Elsewhere, I have written a long critique of the OECD’s 6-year, 26-country review of assessment programs, titled “Synergies for Better Learning”. </a:t>
            </a:r>
            <a:endParaRPr lang="es-CL" dirty="0"/>
          </a:p>
        </p:txBody>
      </p:sp>
      <p:sp>
        <p:nvSpPr>
          <p:cNvPr id="4" name="Slide Number Placeholder 3"/>
          <p:cNvSpPr>
            <a:spLocks noGrp="1"/>
          </p:cNvSpPr>
          <p:nvPr>
            <p:ph type="sldNum" sz="quarter" idx="10"/>
          </p:nvPr>
        </p:nvSpPr>
        <p:spPr/>
        <p:txBody>
          <a:bodyPr/>
          <a:lstStyle/>
          <a:p>
            <a:fld id="{ED17F17D-2288-804A-830C-1655D99A58FD}" type="slidenum">
              <a:rPr lang="en-US" smtClean="0"/>
              <a:t>35</a:t>
            </a:fld>
            <a:endParaRPr lang="en-US" dirty="0"/>
          </a:p>
        </p:txBody>
      </p:sp>
    </p:spTree>
    <p:extLst>
      <p:ext uri="{BB962C8B-B14F-4D97-AF65-F5344CB8AC3E}">
        <p14:creationId xmlns:p14="http://schemas.microsoft.com/office/powerpoint/2010/main" val="3381973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sz="1200" dirty="0"/>
              <a:t>And, consider these facts.</a:t>
            </a:r>
          </a:p>
          <a:p>
            <a:pPr marL="0" marR="0" indent="0" algn="l" defTabSz="457200" rtl="0" eaLnBrk="1" fontAlgn="auto" latinLnBrk="0" hangingPunct="1">
              <a:lnSpc>
                <a:spcPct val="100000"/>
              </a:lnSpc>
              <a:spcBef>
                <a:spcPts val="0"/>
              </a:spcBef>
              <a:spcAft>
                <a:spcPts val="0"/>
              </a:spcAft>
              <a:buClrTx/>
              <a:buSzTx/>
              <a:buFontTx/>
              <a:buNone/>
              <a:tabLst/>
              <a:defRPr/>
            </a:pPr>
            <a:endParaRPr lang="es-CL" sz="1200" dirty="0"/>
          </a:p>
          <a:p>
            <a:pPr marL="0" marR="0" indent="0" algn="l" defTabSz="457200" rtl="0" eaLnBrk="1" fontAlgn="auto" latinLnBrk="0" hangingPunct="1">
              <a:lnSpc>
                <a:spcPct val="100000"/>
              </a:lnSpc>
              <a:spcBef>
                <a:spcPts val="0"/>
              </a:spcBef>
              <a:spcAft>
                <a:spcPts val="0"/>
              </a:spcAft>
              <a:buClrTx/>
              <a:buSzTx/>
              <a:buFontTx/>
              <a:buNone/>
              <a:tabLst/>
              <a:defRPr/>
            </a:pPr>
            <a:r>
              <a:rPr lang="es-CL" sz="1200" dirty="0"/>
              <a:t>For decades, the key executive at the World Bank in charge of educational testing has been an Irish citizen affiliated with Boston College in the USA. This function in the World Bank is not meritocratic, it is filial. And, it has been operating this</a:t>
            </a:r>
            <a:r>
              <a:rPr lang="es-CL" sz="1200" baseline="0" dirty="0"/>
              <a:t> way</a:t>
            </a:r>
            <a:r>
              <a:rPr lang="es-CL" sz="1200" dirty="0"/>
              <a:t> for decades.</a:t>
            </a:r>
          </a:p>
          <a:p>
            <a:endParaRPr lang="es-CL" dirty="0"/>
          </a:p>
          <a:p>
            <a:pPr marL="0" marR="0" indent="0" algn="l" defTabSz="457200" rtl="0" eaLnBrk="1" fontAlgn="auto" latinLnBrk="0" hangingPunct="1">
              <a:lnSpc>
                <a:spcPct val="100000"/>
              </a:lnSpc>
              <a:spcBef>
                <a:spcPts val="0"/>
              </a:spcBef>
              <a:spcAft>
                <a:spcPts val="0"/>
              </a:spcAft>
              <a:buClrTx/>
              <a:buSzTx/>
              <a:buFontTx/>
              <a:buNone/>
              <a:tabLst/>
              <a:defRPr/>
            </a:pPr>
            <a:r>
              <a:rPr lang="es-CL" sz="1200" dirty="0"/>
              <a:t>And</a:t>
            </a:r>
            <a:r>
              <a:rPr lang="es-CL" sz="1200" baseline="0" dirty="0"/>
              <a:t> at the OECD, their </a:t>
            </a:r>
            <a:r>
              <a:rPr lang="es-CL" sz="1200" dirty="0"/>
              <a:t>PISA is not an achievement test, but it is</a:t>
            </a:r>
            <a:r>
              <a:rPr lang="es-CL" sz="1200" baseline="0" dirty="0"/>
              <a:t> most frequently</a:t>
            </a:r>
            <a:r>
              <a:rPr lang="es-CL" sz="1200" dirty="0"/>
              <a:t> interpreted as one, even by the OECD. PISA</a:t>
            </a:r>
            <a:r>
              <a:rPr lang="es-CL" sz="1200" baseline="0" dirty="0"/>
              <a:t> </a:t>
            </a:r>
            <a:r>
              <a:rPr lang="es-CL" sz="1200" dirty="0"/>
              <a:t>is,</a:t>
            </a:r>
            <a:r>
              <a:rPr lang="es-CL" sz="1200" baseline="0" dirty="0"/>
              <a:t> and was originally intended to be, a predictive test,-- that is, an aptitude test., though the OECD has only recently begun to finance validation studies of its predictive validity</a:t>
            </a:r>
            <a:r>
              <a:rPr lang="es-CL" sz="1200" dirty="0"/>
              <a:t>. </a:t>
            </a:r>
          </a:p>
        </p:txBody>
      </p:sp>
      <p:sp>
        <p:nvSpPr>
          <p:cNvPr id="4" name="Slide Number Placeholder 3"/>
          <p:cNvSpPr>
            <a:spLocks noGrp="1"/>
          </p:cNvSpPr>
          <p:nvPr>
            <p:ph type="sldNum" sz="quarter" idx="10"/>
          </p:nvPr>
        </p:nvSpPr>
        <p:spPr/>
        <p:txBody>
          <a:bodyPr/>
          <a:lstStyle/>
          <a:p>
            <a:fld id="{ED17F17D-2288-804A-830C-1655D99A58FD}" type="slidenum">
              <a:rPr lang="en-US" smtClean="0"/>
              <a:t>36</a:t>
            </a:fld>
            <a:endParaRPr lang="en-US" dirty="0"/>
          </a:p>
        </p:txBody>
      </p:sp>
    </p:spTree>
    <p:extLst>
      <p:ext uri="{BB962C8B-B14F-4D97-AF65-F5344CB8AC3E}">
        <p14:creationId xmlns:p14="http://schemas.microsoft.com/office/powerpoint/2010/main" val="1502446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0"/>
                <a:cs typeface="ＭＳ Ｐゴシック" charset="0"/>
              </a:defRPr>
            </a:lvl1pPr>
            <a:lvl2pPr marL="734035" indent="-282321" eaLnBrk="0" hangingPunct="0">
              <a:defRPr sz="2400">
                <a:solidFill>
                  <a:schemeClr val="hlink"/>
                </a:solidFill>
                <a:latin typeface="Arial" charset="0"/>
                <a:ea typeface="ＭＳ Ｐゴシック" charset="0"/>
              </a:defRPr>
            </a:lvl2pPr>
            <a:lvl3pPr marL="1129284" indent="-225857" eaLnBrk="0" hangingPunct="0">
              <a:defRPr sz="2400">
                <a:solidFill>
                  <a:schemeClr val="hlink"/>
                </a:solidFill>
                <a:latin typeface="Arial" charset="0"/>
                <a:ea typeface="ＭＳ Ｐゴシック" charset="0"/>
              </a:defRPr>
            </a:lvl3pPr>
            <a:lvl4pPr marL="1580998" indent="-225857" eaLnBrk="0" hangingPunct="0">
              <a:defRPr sz="2400">
                <a:solidFill>
                  <a:schemeClr val="hlink"/>
                </a:solidFill>
                <a:latin typeface="Arial" charset="0"/>
                <a:ea typeface="ＭＳ Ｐゴシック" charset="0"/>
              </a:defRPr>
            </a:lvl4pPr>
            <a:lvl5pPr marL="2032711" indent="-225857" eaLnBrk="0" hangingPunct="0">
              <a:defRPr sz="2400">
                <a:solidFill>
                  <a:schemeClr val="hlink"/>
                </a:solidFill>
                <a:latin typeface="Arial" charset="0"/>
                <a:ea typeface="ＭＳ Ｐゴシック" charset="0"/>
              </a:defRPr>
            </a:lvl5pPr>
            <a:lvl6pPr marL="2484425" indent="-225857" eaLnBrk="0" fontAlgn="base" hangingPunct="0">
              <a:spcBef>
                <a:spcPct val="0"/>
              </a:spcBef>
              <a:spcAft>
                <a:spcPct val="0"/>
              </a:spcAft>
              <a:defRPr sz="2400">
                <a:solidFill>
                  <a:schemeClr val="hlink"/>
                </a:solidFill>
                <a:latin typeface="Arial" charset="0"/>
                <a:ea typeface="ＭＳ Ｐゴシック" charset="0"/>
              </a:defRPr>
            </a:lvl6pPr>
            <a:lvl7pPr marL="2936138" indent="-225857" eaLnBrk="0" fontAlgn="base" hangingPunct="0">
              <a:spcBef>
                <a:spcPct val="0"/>
              </a:spcBef>
              <a:spcAft>
                <a:spcPct val="0"/>
              </a:spcAft>
              <a:defRPr sz="2400">
                <a:solidFill>
                  <a:schemeClr val="hlink"/>
                </a:solidFill>
                <a:latin typeface="Arial" charset="0"/>
                <a:ea typeface="ＭＳ Ｐゴシック" charset="0"/>
              </a:defRPr>
            </a:lvl7pPr>
            <a:lvl8pPr marL="3387852" indent="-225857" eaLnBrk="0" fontAlgn="base" hangingPunct="0">
              <a:spcBef>
                <a:spcPct val="0"/>
              </a:spcBef>
              <a:spcAft>
                <a:spcPct val="0"/>
              </a:spcAft>
              <a:defRPr sz="2400">
                <a:solidFill>
                  <a:schemeClr val="hlink"/>
                </a:solidFill>
                <a:latin typeface="Arial" charset="0"/>
                <a:ea typeface="ＭＳ Ｐゴシック" charset="0"/>
              </a:defRPr>
            </a:lvl8pPr>
            <a:lvl9pPr marL="3839566" indent="-225857" eaLnBrk="0" fontAlgn="base" hangingPunct="0">
              <a:spcBef>
                <a:spcPct val="0"/>
              </a:spcBef>
              <a:spcAft>
                <a:spcPct val="0"/>
              </a:spcAft>
              <a:defRPr sz="2400">
                <a:solidFill>
                  <a:schemeClr val="hlink"/>
                </a:solidFill>
                <a:latin typeface="Arial" charset="0"/>
                <a:ea typeface="ＭＳ Ｐゴシック" charset="0"/>
              </a:defRPr>
            </a:lvl9pPr>
          </a:lstStyle>
          <a:p>
            <a:pPr eaLnBrk="1" hangingPunct="1"/>
            <a:fld id="{56343CB0-F3D9-8541-88FB-03F04EAA28E5}" type="slidenum">
              <a:rPr lang="en-US" sz="1200">
                <a:solidFill>
                  <a:schemeClr val="tx1"/>
                </a:solidFill>
              </a:rPr>
              <a:pPr eaLnBrk="1" hangingPunct="1"/>
              <a:t>37</a:t>
            </a:fld>
            <a:endParaRPr lang="en-US" sz="1200" dirty="0">
              <a:solidFill>
                <a:schemeClr val="tx1"/>
              </a:solidFill>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t>Thank you for your time and attention,</a:t>
            </a:r>
            <a:r>
              <a:rPr lang="en-US" baseline="0" dirty="0"/>
              <a:t> and feel free to contact me at this email address.</a:t>
            </a:r>
            <a:endParaRPr lang="en-US" dirty="0"/>
          </a:p>
        </p:txBody>
      </p:sp>
    </p:spTree>
    <p:extLst>
      <p:ext uri="{BB962C8B-B14F-4D97-AF65-F5344CB8AC3E}">
        <p14:creationId xmlns:p14="http://schemas.microsoft.com/office/powerpoint/2010/main" val="1311881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4</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CL" altLang="en-US" baseline="0" dirty="0">
                <a:ea typeface="ＭＳ Ｐゴシック" charset="-128"/>
              </a:rPr>
              <a:t>The forgetting process is similar: it takes time, and is not linear. The German psychologist, Hermann Ebbinghaus, proposed that we forget about half of what we learn within one hour unless we either use the knowledge or refresh our exposure to it. </a:t>
            </a:r>
            <a:endParaRPr lang="es-CL" altLang="en-US" dirty="0">
              <a:ea typeface="ＭＳ Ｐゴシック" charset="-128"/>
            </a:endParaRPr>
          </a:p>
        </p:txBody>
      </p:sp>
    </p:spTree>
    <p:extLst>
      <p:ext uri="{BB962C8B-B14F-4D97-AF65-F5344CB8AC3E}">
        <p14:creationId xmlns:p14="http://schemas.microsoft.com/office/powerpoint/2010/main" val="1313133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5</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CL" altLang="en-US" dirty="0">
                <a:ea typeface="ＭＳ Ｐゴシック" charset="-128"/>
              </a:rPr>
              <a:t>Ebbinhaus’ conducted</a:t>
            </a:r>
            <a:r>
              <a:rPr lang="es-CL" altLang="en-US" baseline="0" dirty="0">
                <a:ea typeface="ＭＳ Ｐゴシック" charset="-128"/>
              </a:rPr>
              <a:t> his first experiments on himself, testing himself on various bits of knowledge at predetermined intervals. He found that his memory discarded most information within a day. But, information remembered after a day was typically remembered for much longer.</a:t>
            </a:r>
            <a:endParaRPr lang="es-CL" altLang="en-US" dirty="0">
              <a:ea typeface="ＭＳ Ｐゴシック" charset="-128"/>
            </a:endParaRPr>
          </a:p>
        </p:txBody>
      </p:sp>
    </p:spTree>
    <p:extLst>
      <p:ext uri="{BB962C8B-B14F-4D97-AF65-F5344CB8AC3E}">
        <p14:creationId xmlns:p14="http://schemas.microsoft.com/office/powerpoint/2010/main" val="131313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6</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altLang="en-US" baseline="0" dirty="0">
                <a:ea typeface="ＭＳ Ｐゴシック" charset="-128"/>
              </a:rPr>
              <a:t>Apparently, repeated retrieval of information reinforces the “need” for our brains to store the information in long-term memory.</a:t>
            </a:r>
            <a:endParaRPr lang="es-CL" altLang="en-US" dirty="0">
              <a:ea typeface="ＭＳ Ｐゴシック" charset="-128"/>
            </a:endParaRPr>
          </a:p>
          <a:p>
            <a:pPr eaLnBrk="1" hangingPunct="1"/>
            <a:endParaRPr lang="es-CL" altLang="en-US" dirty="0">
              <a:ea typeface="ＭＳ Ｐゴシック" charset="-128"/>
            </a:endParaRPr>
          </a:p>
        </p:txBody>
      </p:sp>
    </p:spTree>
    <p:extLst>
      <p:ext uri="{BB962C8B-B14F-4D97-AF65-F5344CB8AC3E}">
        <p14:creationId xmlns:p14="http://schemas.microsoft.com/office/powerpoint/2010/main" val="131313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7</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s-CL" altLang="en-US" dirty="0">
                <a:ea typeface="ＭＳ Ｐゴシック" charset="-128"/>
              </a:rPr>
              <a:t>In</a:t>
            </a:r>
            <a:r>
              <a:rPr lang="es-CL" altLang="en-US" baseline="0" dirty="0">
                <a:ea typeface="ＭＳ Ｐゴシック" charset="-128"/>
              </a:rPr>
              <a:t> more recent years, two other psychologists have added to our understanding of learning.</a:t>
            </a:r>
            <a:endParaRPr lang="es-CL" altLang="en-US" dirty="0">
              <a:ea typeface="ＭＳ Ｐゴシック" charset="-128"/>
            </a:endParaRPr>
          </a:p>
          <a:p>
            <a:pPr eaLnBrk="1" hangingPunct="1"/>
            <a:endParaRPr lang="es-CL" altLang="en-US" dirty="0">
              <a:ea typeface="ＭＳ Ｐゴシック" charset="-128"/>
            </a:endParaRPr>
          </a:p>
          <a:p>
            <a:pPr eaLnBrk="1" hangingPunct="1"/>
            <a:r>
              <a:rPr lang="es-CL" altLang="en-US" dirty="0">
                <a:ea typeface="ＭＳ Ｐゴシック" charset="-128"/>
              </a:rPr>
              <a:t>The American, George Miller, along with others,</a:t>
            </a:r>
            <a:r>
              <a:rPr lang="es-CL" altLang="en-US" baseline="0" dirty="0">
                <a:ea typeface="ＭＳ Ｐゴシック" charset="-128"/>
              </a:rPr>
              <a:t> introduced the concept of “working memory” in the 1950s.</a:t>
            </a:r>
            <a:endParaRPr lang="es-CL" altLang="en-US" dirty="0">
              <a:ea typeface="ＭＳ Ｐゴシック" charset="-128"/>
            </a:endParaRPr>
          </a:p>
          <a:p>
            <a:pPr eaLnBrk="1" hangingPunct="1"/>
            <a:endParaRPr lang="es-CL" altLang="en-US" dirty="0">
              <a:ea typeface="ＭＳ Ｐゴシック" charset="-128"/>
            </a:endParaRPr>
          </a:p>
          <a:p>
            <a:pPr eaLnBrk="1" hangingPunct="1"/>
            <a:r>
              <a:rPr lang="es-CL" altLang="en-US" baseline="0" dirty="0">
                <a:ea typeface="ＭＳ Ｐゴシック" charset="-128"/>
              </a:rPr>
              <a:t>And, the Australian, John Sweller, invented the term “cognitive load” in the 1980s.</a:t>
            </a:r>
            <a:endParaRPr lang="es-CL" altLang="en-US" dirty="0">
              <a:ea typeface="ＭＳ Ｐゴシック" charset="-128"/>
            </a:endParaRPr>
          </a:p>
        </p:txBody>
      </p:sp>
    </p:spTree>
    <p:extLst>
      <p:ext uri="{BB962C8B-B14F-4D97-AF65-F5344CB8AC3E}">
        <p14:creationId xmlns:p14="http://schemas.microsoft.com/office/powerpoint/2010/main" val="1313133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8</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s-CL" baseline="0" dirty="0"/>
              <a:t>Psychologists believe that Working Memory c</a:t>
            </a:r>
            <a:r>
              <a:rPr lang="es-CL" dirty="0"/>
              <a:t>an hold 5 to 7 “chunks” of information at a time;</a:t>
            </a:r>
            <a:r>
              <a:rPr lang="es-CL" baseline="0" dirty="0"/>
              <a:t>  </a:t>
            </a:r>
            <a:r>
              <a:rPr lang="es-CL" dirty="0"/>
              <a:t>Without saving</a:t>
            </a:r>
            <a:r>
              <a:rPr lang="es-CL" baseline="0" dirty="0"/>
              <a:t> the information in long-term memory</a:t>
            </a:r>
            <a:r>
              <a:rPr lang="es-CL" dirty="0"/>
              <a:t>, or refreshing exposure to</a:t>
            </a:r>
            <a:r>
              <a:rPr lang="es-CL" baseline="0" dirty="0"/>
              <a:t> it, the 5 to 7 chunks endure for</a:t>
            </a:r>
            <a:r>
              <a:rPr lang="es-CL" dirty="0"/>
              <a:t> only about 10 seconds.</a:t>
            </a:r>
          </a:p>
          <a:p>
            <a:pPr eaLnBrk="1" hangingPunct="1"/>
            <a:endParaRPr lang="es-CL" altLang="en-US" dirty="0">
              <a:ea typeface="ＭＳ Ｐゴシック" charset="-128"/>
            </a:endParaRPr>
          </a:p>
          <a:p>
            <a:r>
              <a:rPr lang="is-IS" dirty="0"/>
              <a:t>Working Memory has very limited capacity;</a:t>
            </a:r>
            <a:r>
              <a:rPr lang="is-IS" baseline="0" dirty="0"/>
              <a:t>  L</a:t>
            </a:r>
            <a:r>
              <a:rPr lang="is-IS" dirty="0"/>
              <a:t>ong-term memory has virtually unlimited capacity</a:t>
            </a:r>
          </a:p>
          <a:p>
            <a:endParaRPr lang="is-IS" dirty="0"/>
          </a:p>
          <a:p>
            <a:r>
              <a:rPr lang="is-IS" dirty="0"/>
              <a:t>So, we</a:t>
            </a:r>
            <a:r>
              <a:rPr lang="is-IS" baseline="0" dirty="0"/>
              <a:t> increase learning by facilitating the “transfer” of information from working memory to long-term memory</a:t>
            </a:r>
            <a:endParaRPr lang="es-CL" dirty="0"/>
          </a:p>
          <a:p>
            <a:pPr eaLnBrk="1" hangingPunct="1"/>
            <a:endParaRPr lang="es-CL" altLang="en-US" dirty="0">
              <a:ea typeface="ＭＳ Ｐゴシック" charset="-128"/>
            </a:endParaRPr>
          </a:p>
        </p:txBody>
      </p:sp>
    </p:spTree>
    <p:extLst>
      <p:ext uri="{BB962C8B-B14F-4D97-AF65-F5344CB8AC3E}">
        <p14:creationId xmlns:p14="http://schemas.microsoft.com/office/powerpoint/2010/main" val="131313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DF7BD52D-3B30-B142-956F-6D3A3818778F}" type="slidenum">
              <a:rPr lang="en-US" altLang="en-US" sz="1200">
                <a:solidFill>
                  <a:schemeClr val="tx1"/>
                </a:solidFill>
              </a:rPr>
              <a:pPr eaLnBrk="1" hangingPunct="1"/>
              <a:t>9</a:t>
            </a:fld>
            <a:endParaRPr lang="en-US" altLang="en-US" sz="1200" dirty="0">
              <a:solidFill>
                <a:schemeClr val="tx1"/>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baseline="0" dirty="0"/>
              <a:t>I</a:t>
            </a:r>
            <a:r>
              <a:rPr lang="es-CL" dirty="0"/>
              <a:t> now will describe a</a:t>
            </a:r>
            <a:r>
              <a:rPr lang="es-CL" baseline="0" dirty="0"/>
              <a:t> type of</a:t>
            </a:r>
            <a:r>
              <a:rPr lang="es-CL" dirty="0"/>
              <a:t> object to you in two different ways – both accurate. Here I</a:t>
            </a:r>
            <a:r>
              <a:rPr lang="es-CL" baseline="0" dirty="0"/>
              <a:t> describe the object type with text</a:t>
            </a:r>
            <a:r>
              <a:rPr lang="es-CL" dirty="0"/>
              <a:t>.  Some of you will identify</a:t>
            </a:r>
            <a:r>
              <a:rPr lang="es-CL" baseline="0" dirty="0"/>
              <a:t> the object, but please don’t say anything to others; let them think on their own. </a:t>
            </a:r>
          </a:p>
          <a:p>
            <a:pPr marL="0" marR="0" indent="0" algn="l" defTabSz="457200" rtl="0" eaLnBrk="1" fontAlgn="auto" latinLnBrk="0" hangingPunct="1">
              <a:lnSpc>
                <a:spcPct val="100000"/>
              </a:lnSpc>
              <a:spcBef>
                <a:spcPts val="0"/>
              </a:spcBef>
              <a:spcAft>
                <a:spcPts val="0"/>
              </a:spcAft>
              <a:buClrTx/>
              <a:buSzTx/>
              <a:buFontTx/>
              <a:buNone/>
              <a:tabLst/>
              <a:defRPr/>
            </a:pPr>
            <a:endParaRPr lang="es-CL"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s-CL" baseline="0" dirty="0"/>
              <a:t>“The objects are shapes, geometric plane figures, polygons, quadrilaterals, and parallelograms with opposite equal acute angles, opposite equal obtuse angles, and four equal sides.”</a:t>
            </a:r>
          </a:p>
          <a:p>
            <a:pPr marL="0" marR="0" indent="0" algn="l" defTabSz="457200" rtl="0" eaLnBrk="1" fontAlgn="auto" latinLnBrk="0" hangingPunct="1">
              <a:lnSpc>
                <a:spcPct val="100000"/>
              </a:lnSpc>
              <a:spcBef>
                <a:spcPts val="0"/>
              </a:spcBef>
              <a:spcAft>
                <a:spcPts val="0"/>
              </a:spcAft>
              <a:buClrTx/>
              <a:buSzTx/>
              <a:buFontTx/>
              <a:buNone/>
              <a:tabLst/>
              <a:defRPr/>
            </a:pPr>
            <a:endParaRPr lang="es-CL"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s-CL" dirty="0"/>
              <a:t>This</a:t>
            </a:r>
            <a:r>
              <a:rPr lang="es-CL" baseline="0" dirty="0"/>
              <a:t> first description</a:t>
            </a:r>
            <a:r>
              <a:rPr lang="es-CL" dirty="0"/>
              <a:t> challenges your working memory with high cognitive load – with multiple</a:t>
            </a:r>
            <a:r>
              <a:rPr lang="es-CL" baseline="0" dirty="0"/>
              <a:t> discrete bits of information to process simultaneously, It seems like too much information.</a:t>
            </a:r>
            <a:endParaRPr lang="es-CL" dirty="0"/>
          </a:p>
          <a:p>
            <a:pPr marL="0" marR="0" indent="0" algn="l" defTabSz="457200" rtl="0" eaLnBrk="1" fontAlgn="auto" latinLnBrk="0" hangingPunct="1">
              <a:lnSpc>
                <a:spcPct val="100000"/>
              </a:lnSpc>
              <a:spcBef>
                <a:spcPts val="0"/>
              </a:spcBef>
              <a:spcAft>
                <a:spcPts val="0"/>
              </a:spcAft>
              <a:buClrTx/>
              <a:buSzTx/>
              <a:buFontTx/>
              <a:buNone/>
              <a:tabLst/>
              <a:defRPr/>
            </a:pPr>
            <a:endParaRPr lang="es-CL" altLang="en-US" dirty="0">
              <a:ea typeface="ＭＳ Ｐゴシック" charset="-128"/>
            </a:endParaRPr>
          </a:p>
        </p:txBody>
      </p:sp>
    </p:spTree>
    <p:extLst>
      <p:ext uri="{BB962C8B-B14F-4D97-AF65-F5344CB8AC3E}">
        <p14:creationId xmlns:p14="http://schemas.microsoft.com/office/powerpoint/2010/main" val="131313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 2016, Richard P PHELPS </a:t>
            </a:r>
          </a:p>
        </p:txBody>
      </p:sp>
      <p:sp>
        <p:nvSpPr>
          <p:cNvPr id="5" name="Footer Placeholder 4"/>
          <p:cNvSpPr>
            <a:spLocks noGrp="1"/>
          </p:cNvSpPr>
          <p:nvPr>
            <p:ph type="ftr" sz="quarter" idx="11"/>
          </p:nvPr>
        </p:nvSpPr>
        <p:spPr/>
        <p:txBody>
          <a:bodyPr/>
          <a:lstStyle/>
          <a:p>
            <a:r>
              <a:rPr lang="en-US" dirty="0"/>
              <a:t>International Research-to-Practice Conference, Astana, Kazakhstan, October, 2016</a:t>
            </a:r>
          </a:p>
        </p:txBody>
      </p:sp>
      <p:sp>
        <p:nvSpPr>
          <p:cNvPr id="6" name="Slide Number Placeholder 5"/>
          <p:cNvSpPr>
            <a:spLocks noGrp="1"/>
          </p:cNvSpPr>
          <p:nvPr>
            <p:ph type="sldNum" sz="quarter" idx="12"/>
          </p:nvPr>
        </p:nvSpPr>
        <p:spPr/>
        <p:txBody>
          <a:bodyPr/>
          <a:lstStyle/>
          <a:p>
            <a:fld id="{DA5E613F-CE87-BA47-BC5E-22C36CBC2B61}" type="slidenum">
              <a:rPr lang="en-US" smtClean="0"/>
              <a:t>‹#›</a:t>
            </a:fld>
            <a:endParaRPr lang="en-US" dirty="0"/>
          </a:p>
        </p:txBody>
      </p:sp>
    </p:spTree>
    <p:extLst>
      <p:ext uri="{BB962C8B-B14F-4D97-AF65-F5344CB8AC3E}">
        <p14:creationId xmlns:p14="http://schemas.microsoft.com/office/powerpoint/2010/main" val="31479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 2016, Richard P PHELPS </a:t>
            </a:r>
          </a:p>
        </p:txBody>
      </p:sp>
      <p:sp>
        <p:nvSpPr>
          <p:cNvPr id="4" name="Footer Placeholder 3"/>
          <p:cNvSpPr>
            <a:spLocks noGrp="1"/>
          </p:cNvSpPr>
          <p:nvPr>
            <p:ph type="ftr" sz="quarter" idx="11"/>
          </p:nvPr>
        </p:nvSpPr>
        <p:spPr/>
        <p:txBody>
          <a:bodyPr/>
          <a:lstStyle/>
          <a:p>
            <a:r>
              <a:rPr lang="en-US" dirty="0"/>
              <a:t>International Research-to-Practice Conference, Astana, Kazakhstan, October, 2016</a:t>
            </a:r>
          </a:p>
        </p:txBody>
      </p:sp>
      <p:sp>
        <p:nvSpPr>
          <p:cNvPr id="5" name="Slide Number Placeholder 4"/>
          <p:cNvSpPr>
            <a:spLocks noGrp="1"/>
          </p:cNvSpPr>
          <p:nvPr>
            <p:ph type="sldNum" sz="quarter" idx="12"/>
          </p:nvPr>
        </p:nvSpPr>
        <p:spPr/>
        <p:txBody>
          <a:bodyPr/>
          <a:lstStyle/>
          <a:p>
            <a:fld id="{DA5E613F-CE87-BA47-BC5E-22C36CBC2B61}" type="slidenum">
              <a:rPr lang="en-US" smtClean="0"/>
              <a:t>‹#›</a:t>
            </a:fld>
            <a:endParaRPr lang="en-US" dirty="0"/>
          </a:p>
        </p:txBody>
      </p:sp>
    </p:spTree>
    <p:extLst>
      <p:ext uri="{BB962C8B-B14F-4D97-AF65-F5344CB8AC3E}">
        <p14:creationId xmlns:p14="http://schemas.microsoft.com/office/powerpoint/2010/main" val="328595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2016, Richard P PHELPS </a:t>
            </a:r>
          </a:p>
        </p:txBody>
      </p:sp>
      <p:sp>
        <p:nvSpPr>
          <p:cNvPr id="3" name="Footer Placeholder 2"/>
          <p:cNvSpPr>
            <a:spLocks noGrp="1"/>
          </p:cNvSpPr>
          <p:nvPr>
            <p:ph type="ftr" sz="quarter" idx="11"/>
          </p:nvPr>
        </p:nvSpPr>
        <p:spPr/>
        <p:txBody>
          <a:bodyPr/>
          <a:lstStyle/>
          <a:p>
            <a:r>
              <a:rPr lang="en-US" dirty="0"/>
              <a:t>International Research-to-Practice Conference, Astana, Kazakhstan, October, 2016</a:t>
            </a:r>
          </a:p>
        </p:txBody>
      </p:sp>
      <p:sp>
        <p:nvSpPr>
          <p:cNvPr id="4" name="Slide Number Placeholder 3"/>
          <p:cNvSpPr>
            <a:spLocks noGrp="1"/>
          </p:cNvSpPr>
          <p:nvPr>
            <p:ph type="sldNum" sz="quarter" idx="12"/>
          </p:nvPr>
        </p:nvSpPr>
        <p:spPr/>
        <p:txBody>
          <a:bodyPr/>
          <a:lstStyle/>
          <a:p>
            <a:fld id="{DA5E613F-CE87-BA47-BC5E-22C36CBC2B61}" type="slidenum">
              <a:rPr lang="en-US" smtClean="0"/>
              <a:t>‹#›</a:t>
            </a:fld>
            <a:endParaRPr lang="en-US" dirty="0"/>
          </a:p>
        </p:txBody>
      </p:sp>
    </p:spTree>
    <p:extLst>
      <p:ext uri="{BB962C8B-B14F-4D97-AF65-F5344CB8AC3E}">
        <p14:creationId xmlns:p14="http://schemas.microsoft.com/office/powerpoint/2010/main" val="183104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 2016, Richard P PHELPS </a:t>
            </a:r>
          </a:p>
        </p:txBody>
      </p:sp>
      <p:sp>
        <p:nvSpPr>
          <p:cNvPr id="5" name="Footer Placeholder 4"/>
          <p:cNvSpPr>
            <a:spLocks noGrp="1"/>
          </p:cNvSpPr>
          <p:nvPr>
            <p:ph type="ftr" sz="quarter" idx="11"/>
          </p:nvPr>
        </p:nvSpPr>
        <p:spPr/>
        <p:txBody>
          <a:bodyPr/>
          <a:lstStyle/>
          <a:p>
            <a:r>
              <a:rPr lang="en-US"/>
              <a:t>International Research-to-Practice Conference, Astana, Kazakhstan, October, 2016</a:t>
            </a:r>
          </a:p>
        </p:txBody>
      </p:sp>
      <p:sp>
        <p:nvSpPr>
          <p:cNvPr id="6" name="Slide Number Placeholder 5"/>
          <p:cNvSpPr>
            <a:spLocks noGrp="1"/>
          </p:cNvSpPr>
          <p:nvPr>
            <p:ph type="sldNum" sz="quarter" idx="12"/>
          </p:nvPr>
        </p:nvSpPr>
        <p:spPr/>
        <p:txBody>
          <a:bodyPr/>
          <a:lstStyle/>
          <a:p>
            <a:fld id="{DA5E613F-CE87-BA47-BC5E-22C36CBC2B61}" type="slidenum">
              <a:rPr lang="en-US" smtClean="0"/>
              <a:t>‹#›</a:t>
            </a:fld>
            <a:endParaRPr lang="en-US"/>
          </a:p>
        </p:txBody>
      </p:sp>
    </p:spTree>
    <p:extLst>
      <p:ext uri="{BB962C8B-B14F-4D97-AF65-F5344CB8AC3E}">
        <p14:creationId xmlns:p14="http://schemas.microsoft.com/office/powerpoint/2010/main" val="36914661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18669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 2016, Richard P PHELPS </a:t>
            </a:r>
          </a:p>
        </p:txBody>
      </p:sp>
      <p:sp>
        <p:nvSpPr>
          <p:cNvPr id="5" name="Footer Placeholder 4"/>
          <p:cNvSpPr>
            <a:spLocks noGrp="1"/>
          </p:cNvSpPr>
          <p:nvPr>
            <p:ph type="ftr" sz="quarter" idx="3"/>
          </p:nvPr>
        </p:nvSpPr>
        <p:spPr>
          <a:xfrm>
            <a:off x="2552700" y="6356350"/>
            <a:ext cx="5429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International Research-to-Practice Conference, Astana, Kazakhstan, October, 2016</a:t>
            </a:r>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E613F-CE87-BA47-BC5E-22C36CBC2B61}" type="slidenum">
              <a:rPr lang="en-US" smtClean="0"/>
              <a:t>‹#›</a:t>
            </a:fld>
            <a:endParaRPr lang="en-US" dirty="0"/>
          </a:p>
        </p:txBody>
      </p:sp>
    </p:spTree>
    <p:extLst>
      <p:ext uri="{BB962C8B-B14F-4D97-AF65-F5344CB8AC3E}">
        <p14:creationId xmlns:p14="http://schemas.microsoft.com/office/powerpoint/2010/main" val="274752388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820473"/>
            <a:ext cx="7772400" cy="889057"/>
          </a:xfrm>
          <a:prstGeom prst="rect">
            <a:avLst/>
          </a:prstGeom>
        </p:spPr>
        <p:txBody>
          <a:bodyPr/>
          <a:lstStyle/>
          <a:p>
            <a:r>
              <a:rPr lang="en-US" dirty="0"/>
              <a:t>Designing an Assessment System</a:t>
            </a:r>
          </a:p>
        </p:txBody>
      </p:sp>
      <p:sp>
        <p:nvSpPr>
          <p:cNvPr id="4" name="Subtitle 2"/>
          <p:cNvSpPr txBox="1">
            <a:spLocks/>
          </p:cNvSpPr>
          <p:nvPr/>
        </p:nvSpPr>
        <p:spPr>
          <a:xfrm>
            <a:off x="1371600" y="2330569"/>
            <a:ext cx="6400800" cy="3154017"/>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Richard P. Phelps</a:t>
            </a:r>
          </a:p>
          <a:p>
            <a:endParaRPr lang="en-US" dirty="0"/>
          </a:p>
          <a:p>
            <a:r>
              <a:rPr lang="en-US" dirty="0"/>
              <a:t>International Research-to-Practice Conference</a:t>
            </a:r>
          </a:p>
          <a:p>
            <a:r>
              <a:rPr lang="en-US" dirty="0"/>
              <a:t>Nazarbayev Intellectual Schools AEO</a:t>
            </a:r>
          </a:p>
          <a:p>
            <a:endParaRPr lang="en-US" dirty="0"/>
          </a:p>
          <a:p>
            <a:r>
              <a:rPr lang="en-US" dirty="0"/>
              <a:t>Astana, Kazakhstan </a:t>
            </a:r>
          </a:p>
          <a:p>
            <a:endParaRPr lang="en-US" dirty="0"/>
          </a:p>
          <a:p>
            <a:r>
              <a:rPr lang="en-US" dirty="0"/>
              <a:t>October, 2016</a:t>
            </a:r>
          </a:p>
        </p:txBody>
      </p:sp>
      <p:sp>
        <p:nvSpPr>
          <p:cNvPr id="3" name="Date Placeholder 2"/>
          <p:cNvSpPr>
            <a:spLocks noGrp="1"/>
          </p:cNvSpPr>
          <p:nvPr>
            <p:ph type="dt" sz="half" idx="10"/>
          </p:nvPr>
        </p:nvSpPr>
        <p:spPr/>
        <p:txBody>
          <a:bodyPr/>
          <a:lstStyle/>
          <a:p>
            <a:r>
              <a:rPr lang="en-US"/>
              <a:t>© 2016, Richard P PHELPS </a:t>
            </a:r>
            <a:endParaRPr lang="en-US" dirty="0"/>
          </a:p>
        </p:txBody>
      </p:sp>
      <p:sp>
        <p:nvSpPr>
          <p:cNvPr id="5" name="Footer Placeholder 4"/>
          <p:cNvSpPr>
            <a:spLocks noGrp="1"/>
          </p:cNvSpPr>
          <p:nvPr>
            <p:ph type="ftr" sz="quarter" idx="11"/>
          </p:nvPr>
        </p:nvSpPr>
        <p:spPr>
          <a:xfrm>
            <a:off x="2590800" y="6356350"/>
            <a:ext cx="5453270" cy="365125"/>
          </a:xfrm>
        </p:spPr>
        <p:txBody>
          <a:bodyPr/>
          <a:lstStyle/>
          <a:p>
            <a:r>
              <a:rPr lang="en-US"/>
              <a:t>International Research-to-Practice Conference, Astana, Kazakhstan, October, 2016</a:t>
            </a:r>
            <a:endParaRPr lang="en-US" dirty="0"/>
          </a:p>
        </p:txBody>
      </p:sp>
      <p:sp>
        <p:nvSpPr>
          <p:cNvPr id="6" name="Slide Number Placeholder 5"/>
          <p:cNvSpPr>
            <a:spLocks noGrp="1"/>
          </p:cNvSpPr>
          <p:nvPr>
            <p:ph type="sldNum" sz="quarter" idx="12"/>
          </p:nvPr>
        </p:nvSpPr>
        <p:spPr/>
        <p:txBody>
          <a:bodyPr/>
          <a:lstStyle/>
          <a:p>
            <a:fld id="{DA5E613F-CE87-BA47-BC5E-22C36CBC2B61}" type="slidenum">
              <a:rPr lang="en-US" smtClean="0"/>
              <a:t>1</a:t>
            </a:fld>
            <a:endParaRPr lang="en-US" dirty="0"/>
          </a:p>
        </p:txBody>
      </p:sp>
    </p:spTree>
    <p:extLst>
      <p:ext uri="{BB962C8B-B14F-4D97-AF65-F5344CB8AC3E}">
        <p14:creationId xmlns:p14="http://schemas.microsoft.com/office/powerpoint/2010/main" val="424592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10</a:t>
            </a:fld>
            <a:endParaRPr lang="en-US" altLang="en-US" sz="1000" dirty="0">
              <a:solidFill>
                <a:schemeClr val="tx1"/>
              </a:solidFill>
            </a:endParaRPr>
          </a:p>
        </p:txBody>
      </p:sp>
      <p:sp>
        <p:nvSpPr>
          <p:cNvPr id="2" name="TextBox 1"/>
          <p:cNvSpPr txBox="1"/>
          <p:nvPr/>
        </p:nvSpPr>
        <p:spPr>
          <a:xfrm>
            <a:off x="859074" y="709609"/>
            <a:ext cx="7370526" cy="523220"/>
          </a:xfrm>
          <a:prstGeom prst="rect">
            <a:avLst/>
          </a:prstGeom>
          <a:noFill/>
        </p:spPr>
        <p:txBody>
          <a:bodyPr wrap="square" rtlCol="0">
            <a:spAutoFit/>
          </a:bodyPr>
          <a:lstStyle/>
          <a:p>
            <a:pPr algn="ctr"/>
            <a:r>
              <a:rPr lang="es-CL" sz="2800" b="1" dirty="0"/>
              <a:t>I am thinking of a type of object, what is it?</a:t>
            </a:r>
          </a:p>
        </p:txBody>
      </p:sp>
      <p:sp>
        <p:nvSpPr>
          <p:cNvPr id="6" name="TextBox 5"/>
          <p:cNvSpPr txBox="1"/>
          <p:nvPr/>
        </p:nvSpPr>
        <p:spPr>
          <a:xfrm>
            <a:off x="710543" y="2070732"/>
            <a:ext cx="2538997" cy="523220"/>
          </a:xfrm>
          <a:prstGeom prst="rect">
            <a:avLst/>
          </a:prstGeom>
          <a:noFill/>
        </p:spPr>
        <p:txBody>
          <a:bodyPr wrap="square" rtlCol="0">
            <a:spAutoFit/>
          </a:bodyPr>
          <a:lstStyle/>
          <a:p>
            <a:r>
              <a:rPr lang="es-CL" sz="2800" dirty="0"/>
              <a:t>Description 2:</a:t>
            </a:r>
          </a:p>
        </p:txBody>
      </p:sp>
      <p:pic>
        <p:nvPicPr>
          <p:cNvPr id="7" name="Picture 6"/>
          <p:cNvPicPr>
            <a:picLocks noChangeAspect="1"/>
          </p:cNvPicPr>
          <p:nvPr/>
        </p:nvPicPr>
        <p:blipFill>
          <a:blip r:embed="rId3"/>
          <a:stretch>
            <a:fillRect/>
          </a:stretch>
        </p:blipFill>
        <p:spPr>
          <a:xfrm>
            <a:off x="1374072" y="3266904"/>
            <a:ext cx="3048000" cy="2032000"/>
          </a:xfrm>
          <a:prstGeom prst="rect">
            <a:avLst/>
          </a:prstGeom>
        </p:spPr>
      </p:pic>
      <p:pic>
        <p:nvPicPr>
          <p:cNvPr id="8" name="Picture 7"/>
          <p:cNvPicPr>
            <a:picLocks noChangeAspect="1"/>
          </p:cNvPicPr>
          <p:nvPr/>
        </p:nvPicPr>
        <p:blipFill>
          <a:blip r:embed="rId4"/>
          <a:stretch>
            <a:fillRect/>
          </a:stretch>
        </p:blipFill>
        <p:spPr>
          <a:xfrm>
            <a:off x="5270386" y="3009301"/>
            <a:ext cx="1620880" cy="2289603"/>
          </a:xfrm>
          <a:prstGeom prst="rect">
            <a:avLst/>
          </a:prstGeom>
        </p:spPr>
      </p:pic>
    </p:spTree>
    <p:extLst>
      <p:ext uri="{BB962C8B-B14F-4D97-AF65-F5344CB8AC3E}">
        <p14:creationId xmlns:p14="http://schemas.microsoft.com/office/powerpoint/2010/main" val="232951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11</a:t>
            </a:fld>
            <a:endParaRPr lang="en-US" altLang="en-US" sz="1000" dirty="0">
              <a:solidFill>
                <a:schemeClr val="tx1"/>
              </a:solidFill>
            </a:endParaRPr>
          </a:p>
        </p:txBody>
      </p:sp>
      <p:pic>
        <p:nvPicPr>
          <p:cNvPr id="2" name="Picture 1"/>
          <p:cNvPicPr>
            <a:picLocks noChangeAspect="1"/>
          </p:cNvPicPr>
          <p:nvPr/>
        </p:nvPicPr>
        <p:blipFill>
          <a:blip r:embed="rId3"/>
          <a:stretch>
            <a:fillRect/>
          </a:stretch>
        </p:blipFill>
        <p:spPr>
          <a:xfrm>
            <a:off x="856461" y="877675"/>
            <a:ext cx="7528846" cy="4444395"/>
          </a:xfrm>
          <a:prstGeom prst="rect">
            <a:avLst/>
          </a:prstGeom>
        </p:spPr>
      </p:pic>
    </p:spTree>
    <p:extLst>
      <p:ext uri="{BB962C8B-B14F-4D97-AF65-F5344CB8AC3E}">
        <p14:creationId xmlns:p14="http://schemas.microsoft.com/office/powerpoint/2010/main" val="164616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642" y="368008"/>
            <a:ext cx="7881069" cy="603036"/>
          </a:xfrm>
        </p:spPr>
        <p:txBody>
          <a:bodyPr>
            <a:normAutofit/>
          </a:bodyPr>
          <a:lstStyle/>
          <a:p>
            <a:r>
              <a:rPr lang="es-CL" sz="2800" b="1" dirty="0"/>
              <a:t>Two centuries of research on learning concludes</a:t>
            </a:r>
            <a:r>
              <a:rPr lang="is-IS" sz="2800" b="1" dirty="0"/>
              <a:t>…</a:t>
            </a:r>
            <a:endParaRPr lang="es-CL" sz="2800" b="1" dirty="0"/>
          </a:p>
        </p:txBody>
      </p:sp>
      <p:sp>
        <p:nvSpPr>
          <p:cNvPr id="3" name="Date Placeholder 2"/>
          <p:cNvSpPr>
            <a:spLocks noGrp="1"/>
          </p:cNvSpPr>
          <p:nvPr>
            <p:ph type="dt" sz="half" idx="10"/>
          </p:nvPr>
        </p:nvSpPr>
        <p:spPr/>
        <p:txBody>
          <a:bodyPr/>
          <a:lstStyle/>
          <a:p>
            <a:r>
              <a:rPr lang="en-US" dirty="0"/>
              <a:t>© 2016, Richard P PHELPS </a:t>
            </a:r>
          </a:p>
        </p:txBody>
      </p:sp>
      <p:sp>
        <p:nvSpPr>
          <p:cNvPr id="4" name="Footer Placeholder 3"/>
          <p:cNvSpPr>
            <a:spLocks noGrp="1"/>
          </p:cNvSpPr>
          <p:nvPr>
            <p:ph type="ftr" sz="quarter" idx="11"/>
          </p:nvPr>
        </p:nvSpPr>
        <p:spPr>
          <a:xfrm>
            <a:off x="2427817" y="6356350"/>
            <a:ext cx="5658682" cy="365125"/>
          </a:xfrm>
        </p:spPr>
        <p:txBody>
          <a:bodyPr/>
          <a:lstStyle/>
          <a:p>
            <a:r>
              <a:rPr lang="en-US" dirty="0"/>
              <a:t>International Research-to-Practice Conference, Astana, Kazakhstan, October, 2016</a:t>
            </a:r>
          </a:p>
        </p:txBody>
      </p:sp>
      <p:sp>
        <p:nvSpPr>
          <p:cNvPr id="5" name="Slide Number Placeholder 4"/>
          <p:cNvSpPr>
            <a:spLocks noGrp="1"/>
          </p:cNvSpPr>
          <p:nvPr>
            <p:ph type="sldNum" sz="quarter" idx="12"/>
          </p:nvPr>
        </p:nvSpPr>
        <p:spPr/>
        <p:txBody>
          <a:bodyPr/>
          <a:lstStyle/>
          <a:p>
            <a:fld id="{DA5E613F-CE87-BA47-BC5E-22C36CBC2B61}" type="slidenum">
              <a:rPr lang="en-US" smtClean="0"/>
              <a:t>12</a:t>
            </a:fld>
            <a:endParaRPr lang="en-US" dirty="0"/>
          </a:p>
        </p:txBody>
      </p:sp>
      <p:pic>
        <p:nvPicPr>
          <p:cNvPr id="6" name="Picture 5"/>
          <p:cNvPicPr>
            <a:picLocks noChangeAspect="1"/>
          </p:cNvPicPr>
          <p:nvPr/>
        </p:nvPicPr>
        <p:blipFill>
          <a:blip r:embed="rId3"/>
          <a:stretch>
            <a:fillRect/>
          </a:stretch>
        </p:blipFill>
        <p:spPr>
          <a:xfrm>
            <a:off x="2174246" y="1441915"/>
            <a:ext cx="4845842" cy="2815741"/>
          </a:xfrm>
          <a:prstGeom prst="rect">
            <a:avLst/>
          </a:prstGeom>
        </p:spPr>
      </p:pic>
      <p:sp>
        <p:nvSpPr>
          <p:cNvPr id="7" name="TextBox 6"/>
          <p:cNvSpPr txBox="1"/>
          <p:nvPr/>
        </p:nvSpPr>
        <p:spPr>
          <a:xfrm>
            <a:off x="457200" y="4664169"/>
            <a:ext cx="8229600" cy="1384995"/>
          </a:xfrm>
          <a:prstGeom prst="rect">
            <a:avLst/>
          </a:prstGeom>
          <a:noFill/>
        </p:spPr>
        <p:txBody>
          <a:bodyPr wrap="square" rtlCol="0">
            <a:spAutoFit/>
          </a:bodyPr>
          <a:lstStyle/>
          <a:p>
            <a:r>
              <a:rPr lang="en-US" sz="2800" dirty="0"/>
              <a:t>“</a:t>
            </a:r>
            <a:r>
              <a:rPr lang="is-IS" sz="2800" dirty="0"/>
              <a:t>…</a:t>
            </a:r>
            <a:r>
              <a:rPr lang="en-US" sz="2800" dirty="0"/>
              <a:t>repeated retrieval during learning is the key to </a:t>
            </a:r>
          </a:p>
          <a:p>
            <a:r>
              <a:rPr lang="en-US" sz="2800" dirty="0"/>
              <a:t>	long-term retention.” </a:t>
            </a:r>
          </a:p>
          <a:p>
            <a:pPr algn="r"/>
            <a:r>
              <a:rPr lang="en-US" sz="2400" dirty="0"/>
              <a:t>— Henry L. “Roddy” Roediger</a:t>
            </a:r>
            <a:r>
              <a:rPr lang="en-US" sz="2800" dirty="0"/>
              <a:t> </a:t>
            </a:r>
          </a:p>
        </p:txBody>
      </p:sp>
    </p:spTree>
    <p:extLst>
      <p:ext uri="{BB962C8B-B14F-4D97-AF65-F5344CB8AC3E}">
        <p14:creationId xmlns:p14="http://schemas.microsoft.com/office/powerpoint/2010/main" val="4178982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13</a:t>
            </a:fld>
            <a:endParaRPr lang="en-US" altLang="en-US" sz="1000" dirty="0">
              <a:solidFill>
                <a:schemeClr val="tx1"/>
              </a:solidFill>
            </a:endParaRPr>
          </a:p>
        </p:txBody>
      </p:sp>
      <p:sp>
        <p:nvSpPr>
          <p:cNvPr id="3" name="TextBox 2"/>
          <p:cNvSpPr txBox="1"/>
          <p:nvPr/>
        </p:nvSpPr>
        <p:spPr>
          <a:xfrm>
            <a:off x="690994" y="483449"/>
            <a:ext cx="7995805" cy="523220"/>
          </a:xfrm>
          <a:prstGeom prst="rect">
            <a:avLst/>
          </a:prstGeom>
          <a:noFill/>
        </p:spPr>
        <p:txBody>
          <a:bodyPr wrap="square" rtlCol="0">
            <a:spAutoFit/>
          </a:bodyPr>
          <a:lstStyle/>
          <a:p>
            <a:pPr algn="ctr"/>
            <a:r>
              <a:rPr lang="es-CL" sz="2800" dirty="0"/>
              <a:t>Cognitive Scientists’ 6 Strategies for Effective Learning</a:t>
            </a:r>
          </a:p>
        </p:txBody>
      </p:sp>
      <p:sp>
        <p:nvSpPr>
          <p:cNvPr id="4" name="TextBox 3"/>
          <p:cNvSpPr txBox="1"/>
          <p:nvPr/>
        </p:nvSpPr>
        <p:spPr>
          <a:xfrm>
            <a:off x="5334895" y="1742069"/>
            <a:ext cx="2666105" cy="3816429"/>
          </a:xfrm>
          <a:prstGeom prst="rect">
            <a:avLst/>
          </a:prstGeom>
          <a:noFill/>
        </p:spPr>
        <p:txBody>
          <a:bodyPr wrap="square" rtlCol="0">
            <a:spAutoFit/>
          </a:bodyPr>
          <a:lstStyle/>
          <a:p>
            <a:r>
              <a:rPr lang="es-CL" sz="2200" dirty="0"/>
              <a:t>Retrieval Practice</a:t>
            </a:r>
          </a:p>
          <a:p>
            <a:endParaRPr lang="es-CL" sz="2200" dirty="0"/>
          </a:p>
          <a:p>
            <a:r>
              <a:rPr lang="es-CL" sz="2200" dirty="0"/>
              <a:t>Spaced Practice</a:t>
            </a:r>
          </a:p>
          <a:p>
            <a:endParaRPr lang="es-CL" sz="2200" dirty="0"/>
          </a:p>
          <a:p>
            <a:r>
              <a:rPr lang="es-CL" sz="2200" dirty="0"/>
              <a:t>Dual Coding</a:t>
            </a:r>
          </a:p>
          <a:p>
            <a:endParaRPr lang="es-CL" sz="2200" dirty="0"/>
          </a:p>
          <a:p>
            <a:r>
              <a:rPr lang="es-CL" sz="2200" dirty="0"/>
              <a:t>Interleaving</a:t>
            </a:r>
          </a:p>
          <a:p>
            <a:endParaRPr lang="es-CL" sz="2200" dirty="0"/>
          </a:p>
          <a:p>
            <a:r>
              <a:rPr lang="es-CL" sz="2200" dirty="0"/>
              <a:t>Concrete Examples</a:t>
            </a:r>
          </a:p>
          <a:p>
            <a:endParaRPr lang="es-CL" sz="2200" dirty="0"/>
          </a:p>
          <a:p>
            <a:r>
              <a:rPr lang="es-CL" sz="2200" dirty="0"/>
              <a:t>Elaboration</a:t>
            </a:r>
          </a:p>
        </p:txBody>
      </p:sp>
      <p:pic>
        <p:nvPicPr>
          <p:cNvPr id="9" name="Picture 8" descr="All-Color-Poster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101" y="1402993"/>
            <a:ext cx="3925479" cy="4719981"/>
          </a:xfrm>
          <a:prstGeom prst="rect">
            <a:avLst/>
          </a:prstGeom>
        </p:spPr>
      </p:pic>
    </p:spTree>
    <p:extLst>
      <p:ext uri="{BB962C8B-B14F-4D97-AF65-F5344CB8AC3E}">
        <p14:creationId xmlns:p14="http://schemas.microsoft.com/office/powerpoint/2010/main" val="301809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2016, Richard P PHELPS </a:t>
            </a:r>
            <a:endParaRPr lang="en-US" dirty="0"/>
          </a:p>
        </p:txBody>
      </p:sp>
      <p:sp>
        <p:nvSpPr>
          <p:cNvPr id="3" name="Footer Placeholder 2"/>
          <p:cNvSpPr>
            <a:spLocks noGrp="1"/>
          </p:cNvSpPr>
          <p:nvPr>
            <p:ph type="ftr" sz="quarter" idx="11"/>
          </p:nvPr>
        </p:nvSpPr>
        <p:spPr/>
        <p:txBody>
          <a:bodyPr/>
          <a:lstStyle/>
          <a:p>
            <a:r>
              <a:rPr lang="en-US"/>
              <a:t>International Research-to-Practice Conference, Astana, Kazakhstan, October, 2016</a:t>
            </a:r>
            <a:endParaRPr lang="en-US" dirty="0"/>
          </a:p>
        </p:txBody>
      </p:sp>
      <p:sp>
        <p:nvSpPr>
          <p:cNvPr id="4" name="Slide Number Placeholder 3"/>
          <p:cNvSpPr>
            <a:spLocks noGrp="1"/>
          </p:cNvSpPr>
          <p:nvPr>
            <p:ph type="sldNum" sz="quarter" idx="12"/>
          </p:nvPr>
        </p:nvSpPr>
        <p:spPr/>
        <p:txBody>
          <a:bodyPr/>
          <a:lstStyle/>
          <a:p>
            <a:fld id="{DA5E613F-CE87-BA47-BC5E-22C36CBC2B61}" type="slidenum">
              <a:rPr lang="en-US" smtClean="0"/>
              <a:t>14</a:t>
            </a:fld>
            <a:endParaRPr lang="en-US" dirty="0"/>
          </a:p>
        </p:txBody>
      </p:sp>
      <p:sp>
        <p:nvSpPr>
          <p:cNvPr id="5" name="Title 1"/>
          <p:cNvSpPr txBox="1">
            <a:spLocks/>
          </p:cNvSpPr>
          <p:nvPr/>
        </p:nvSpPr>
        <p:spPr>
          <a:xfrm>
            <a:off x="653642" y="368008"/>
            <a:ext cx="7881069" cy="60303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s-IS" sz="2800" b="1" dirty="0"/>
              <a:t>Retrieval Practice</a:t>
            </a:r>
            <a:endParaRPr lang="es-CL" sz="2800" b="1" dirty="0"/>
          </a:p>
        </p:txBody>
      </p:sp>
      <p:pic>
        <p:nvPicPr>
          <p:cNvPr id="6" name="Picture 5" descr="Screen Shot 2016-10-19 at 10.17.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100" y="4116303"/>
            <a:ext cx="4511139" cy="1878027"/>
          </a:xfrm>
          <a:prstGeom prst="rect">
            <a:avLst/>
          </a:prstGeom>
        </p:spPr>
      </p:pic>
      <p:pic>
        <p:nvPicPr>
          <p:cNvPr id="7" name="Picture 6" descr="Screen Shot 2016-10-19 at 10.17.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225" y="1494524"/>
            <a:ext cx="3492485" cy="2370978"/>
          </a:xfrm>
          <a:prstGeom prst="rect">
            <a:avLst/>
          </a:prstGeom>
        </p:spPr>
      </p:pic>
      <p:pic>
        <p:nvPicPr>
          <p:cNvPr id="8" name="Picture 7" descr="Screen Shot 2016-10-19 at 10.16.5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334" y="1534159"/>
            <a:ext cx="3406731" cy="2331343"/>
          </a:xfrm>
          <a:prstGeom prst="rect">
            <a:avLst/>
          </a:prstGeom>
        </p:spPr>
      </p:pic>
    </p:spTree>
    <p:extLst>
      <p:ext uri="{BB962C8B-B14F-4D97-AF65-F5344CB8AC3E}">
        <p14:creationId xmlns:p14="http://schemas.microsoft.com/office/powerpoint/2010/main" val="2601002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15</a:t>
            </a:fld>
            <a:endParaRPr lang="en-US" altLang="en-US" sz="1000" dirty="0">
              <a:solidFill>
                <a:schemeClr val="tx1"/>
              </a:solidFill>
            </a:endParaRPr>
          </a:p>
        </p:txBody>
      </p:sp>
      <p:pic>
        <p:nvPicPr>
          <p:cNvPr id="4" name="Picture 3" descr="Ebinnhau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623" y="877675"/>
            <a:ext cx="6878377" cy="4577247"/>
          </a:xfrm>
          <a:prstGeom prst="rect">
            <a:avLst/>
          </a:prstGeom>
        </p:spPr>
      </p:pic>
    </p:spTree>
    <p:extLst>
      <p:ext uri="{BB962C8B-B14F-4D97-AF65-F5344CB8AC3E}">
        <p14:creationId xmlns:p14="http://schemas.microsoft.com/office/powerpoint/2010/main" val="418089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16</a:t>
            </a:fld>
            <a:endParaRPr lang="en-US" altLang="en-US" sz="1000" dirty="0">
              <a:solidFill>
                <a:schemeClr val="tx1"/>
              </a:solidFill>
            </a:endParaRPr>
          </a:p>
        </p:txBody>
      </p:sp>
      <p:pic>
        <p:nvPicPr>
          <p:cNvPr id="2" name="Picture 1" descr="ebbinghau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527" y="784305"/>
            <a:ext cx="7672807" cy="4481743"/>
          </a:xfrm>
          <a:prstGeom prst="rect">
            <a:avLst/>
          </a:prstGeom>
        </p:spPr>
      </p:pic>
    </p:spTree>
    <p:extLst>
      <p:ext uri="{BB962C8B-B14F-4D97-AF65-F5344CB8AC3E}">
        <p14:creationId xmlns:p14="http://schemas.microsoft.com/office/powerpoint/2010/main" val="936945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17</a:t>
            </a:fld>
            <a:endParaRPr lang="en-US" altLang="en-US" sz="1000" dirty="0">
              <a:solidFill>
                <a:schemeClr val="tx1"/>
              </a:solidFill>
            </a:endParaRPr>
          </a:p>
        </p:txBody>
      </p:sp>
      <p:sp>
        <p:nvSpPr>
          <p:cNvPr id="2" name="TextBox 1"/>
          <p:cNvSpPr txBox="1"/>
          <p:nvPr/>
        </p:nvSpPr>
        <p:spPr>
          <a:xfrm>
            <a:off x="2319130" y="472983"/>
            <a:ext cx="4612852" cy="523220"/>
          </a:xfrm>
          <a:prstGeom prst="rect">
            <a:avLst/>
          </a:prstGeom>
          <a:noFill/>
        </p:spPr>
        <p:txBody>
          <a:bodyPr wrap="square" rtlCol="0">
            <a:spAutoFit/>
          </a:bodyPr>
          <a:lstStyle/>
          <a:p>
            <a:pPr algn="ctr"/>
            <a:r>
              <a:rPr lang="es-CL" sz="2800" b="1" dirty="0"/>
              <a:t>Implications for Teachers 1</a:t>
            </a:r>
          </a:p>
        </p:txBody>
      </p:sp>
      <p:sp>
        <p:nvSpPr>
          <p:cNvPr id="6" name="Rectangle 5"/>
          <p:cNvSpPr/>
          <p:nvPr/>
        </p:nvSpPr>
        <p:spPr>
          <a:xfrm>
            <a:off x="3436294" y="1619200"/>
            <a:ext cx="5021905" cy="1384995"/>
          </a:xfrm>
          <a:prstGeom prst="rect">
            <a:avLst/>
          </a:prstGeom>
        </p:spPr>
        <p:txBody>
          <a:bodyPr wrap="square">
            <a:spAutoFit/>
          </a:bodyPr>
          <a:lstStyle/>
          <a:p>
            <a:pPr algn="ctr"/>
            <a:r>
              <a:rPr lang="en-US" sz="2800" dirty="0"/>
              <a:t>Most teachers should test more frequently,  </a:t>
            </a:r>
            <a:r>
              <a:rPr lang="is-IS" sz="2800" dirty="0"/>
              <a:t>…with smaller, shorter, low-stakes tests</a:t>
            </a:r>
            <a:endParaRPr lang="en-US" sz="2800" dirty="0"/>
          </a:p>
        </p:txBody>
      </p:sp>
      <p:sp>
        <p:nvSpPr>
          <p:cNvPr id="8" name="Rectangle 7"/>
          <p:cNvSpPr/>
          <p:nvPr/>
        </p:nvSpPr>
        <p:spPr>
          <a:xfrm>
            <a:off x="3641727" y="3771212"/>
            <a:ext cx="4587873" cy="1384995"/>
          </a:xfrm>
          <a:prstGeom prst="rect">
            <a:avLst/>
          </a:prstGeom>
        </p:spPr>
        <p:txBody>
          <a:bodyPr wrap="square">
            <a:spAutoFit/>
          </a:bodyPr>
          <a:lstStyle/>
          <a:p>
            <a:pPr algn="ctr"/>
            <a:r>
              <a:rPr lang="en-US" sz="2800" dirty="0"/>
              <a:t>Understand that useful assessment can be short and simple.</a:t>
            </a:r>
          </a:p>
        </p:txBody>
      </p:sp>
      <p:pic>
        <p:nvPicPr>
          <p:cNvPr id="10" name="Picture 9" descr="Screen Shot 2016-10-12 at 8.37.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08" y="2203246"/>
            <a:ext cx="2195395" cy="2952961"/>
          </a:xfrm>
          <a:prstGeom prst="rect">
            <a:avLst/>
          </a:prstGeom>
        </p:spPr>
      </p:pic>
    </p:spTree>
    <p:extLst>
      <p:ext uri="{BB962C8B-B14F-4D97-AF65-F5344CB8AC3E}">
        <p14:creationId xmlns:p14="http://schemas.microsoft.com/office/powerpoint/2010/main" val="10806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18</a:t>
            </a:fld>
            <a:endParaRPr lang="en-US" altLang="en-US" sz="1000" dirty="0">
              <a:solidFill>
                <a:schemeClr val="tx1"/>
              </a:solidFill>
            </a:endParaRPr>
          </a:p>
        </p:txBody>
      </p:sp>
      <p:sp>
        <p:nvSpPr>
          <p:cNvPr id="2" name="TextBox 1"/>
          <p:cNvSpPr txBox="1"/>
          <p:nvPr/>
        </p:nvSpPr>
        <p:spPr>
          <a:xfrm>
            <a:off x="2016956" y="429500"/>
            <a:ext cx="4612852" cy="523220"/>
          </a:xfrm>
          <a:prstGeom prst="rect">
            <a:avLst/>
          </a:prstGeom>
          <a:noFill/>
        </p:spPr>
        <p:txBody>
          <a:bodyPr wrap="square" rtlCol="0">
            <a:spAutoFit/>
          </a:bodyPr>
          <a:lstStyle/>
          <a:p>
            <a:pPr algn="ctr"/>
            <a:r>
              <a:rPr lang="es-CL" sz="2800" b="1" dirty="0"/>
              <a:t>Implications for Teachers 2</a:t>
            </a:r>
          </a:p>
        </p:txBody>
      </p:sp>
      <p:sp>
        <p:nvSpPr>
          <p:cNvPr id="6" name="Rectangle 5"/>
          <p:cNvSpPr/>
          <p:nvPr/>
        </p:nvSpPr>
        <p:spPr>
          <a:xfrm>
            <a:off x="4650204" y="1341799"/>
            <a:ext cx="3807996" cy="4401205"/>
          </a:xfrm>
          <a:prstGeom prst="rect">
            <a:avLst/>
          </a:prstGeom>
        </p:spPr>
        <p:txBody>
          <a:bodyPr wrap="square">
            <a:spAutoFit/>
          </a:bodyPr>
          <a:lstStyle/>
          <a:p>
            <a:r>
              <a:rPr lang="en-US" sz="2800" dirty="0"/>
              <a:t>Does the test format matter? </a:t>
            </a:r>
          </a:p>
          <a:p>
            <a:pPr marL="914400" lvl="1" indent="-457200">
              <a:buFont typeface="Arial"/>
              <a:buChar char="•"/>
            </a:pPr>
            <a:r>
              <a:rPr lang="en-US" sz="2800" dirty="0"/>
              <a:t>multiple-choice?</a:t>
            </a:r>
          </a:p>
          <a:p>
            <a:pPr marL="914400" lvl="1" indent="-457200">
              <a:buFont typeface="Arial"/>
              <a:buChar char="•"/>
            </a:pPr>
            <a:r>
              <a:rPr lang="en-US" sz="2800" dirty="0"/>
              <a:t>essay? </a:t>
            </a:r>
          </a:p>
          <a:p>
            <a:pPr marL="914400" lvl="1" indent="-457200">
              <a:buFont typeface="Arial"/>
              <a:buChar char="•"/>
            </a:pPr>
            <a:r>
              <a:rPr lang="en-US" sz="2800" dirty="0"/>
              <a:t>short answer?</a:t>
            </a:r>
          </a:p>
          <a:p>
            <a:pPr marL="914400" lvl="1" indent="-457200">
              <a:buFont typeface="Arial"/>
              <a:buChar char="•"/>
            </a:pPr>
            <a:r>
              <a:rPr lang="is-IS" sz="2800" dirty="0"/>
              <a:t>oral?</a:t>
            </a:r>
          </a:p>
          <a:p>
            <a:pPr marL="914400" lvl="1" indent="-457200">
              <a:buFont typeface="Arial"/>
              <a:buChar char="•"/>
            </a:pPr>
            <a:r>
              <a:rPr lang="is-IS" sz="2800" dirty="0"/>
              <a:t>demonstration?</a:t>
            </a:r>
          </a:p>
          <a:p>
            <a:pPr marL="914400" lvl="1" indent="-457200">
              <a:buFont typeface="Arial"/>
              <a:buChar char="•"/>
            </a:pPr>
            <a:r>
              <a:rPr lang="is-IS" sz="2800" dirty="0"/>
              <a:t>…etc.?</a:t>
            </a:r>
          </a:p>
          <a:p>
            <a:endParaRPr lang="is-IS" sz="2800" dirty="0"/>
          </a:p>
          <a:p>
            <a:r>
              <a:rPr lang="is-IS" sz="2800" dirty="0"/>
              <a:t>		Not so much.</a:t>
            </a:r>
            <a:endParaRPr lang="en-US" sz="2800" dirty="0"/>
          </a:p>
        </p:txBody>
      </p:sp>
      <p:pic>
        <p:nvPicPr>
          <p:cNvPr id="3" name="Picture 2"/>
          <p:cNvPicPr>
            <a:picLocks noChangeAspect="1"/>
          </p:cNvPicPr>
          <p:nvPr/>
        </p:nvPicPr>
        <p:blipFill>
          <a:blip r:embed="rId3"/>
          <a:stretch>
            <a:fillRect/>
          </a:stretch>
        </p:blipFill>
        <p:spPr>
          <a:xfrm>
            <a:off x="821544" y="2021959"/>
            <a:ext cx="2988261" cy="2627849"/>
          </a:xfrm>
          <a:prstGeom prst="rect">
            <a:avLst/>
          </a:prstGeom>
        </p:spPr>
      </p:pic>
    </p:spTree>
    <p:extLst>
      <p:ext uri="{BB962C8B-B14F-4D97-AF65-F5344CB8AC3E}">
        <p14:creationId xmlns:p14="http://schemas.microsoft.com/office/powerpoint/2010/main" val="2576214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 2016, Richard P PHELPS </a:t>
            </a:r>
          </a:p>
        </p:txBody>
      </p:sp>
      <p:sp>
        <p:nvSpPr>
          <p:cNvPr id="6" name="Footer Placeholder 5"/>
          <p:cNvSpPr>
            <a:spLocks noGrp="1"/>
          </p:cNvSpPr>
          <p:nvPr>
            <p:ph type="ftr" sz="quarter" idx="11"/>
          </p:nvPr>
        </p:nvSpPr>
        <p:spPr>
          <a:xfrm>
            <a:off x="2358887" y="6356350"/>
            <a:ext cx="5844209" cy="365125"/>
          </a:xfrm>
        </p:spPr>
        <p:txBody>
          <a:bodyPr/>
          <a:lstStyle/>
          <a:p>
            <a:r>
              <a:rPr lang="en-US" dirty="0"/>
              <a:t>International Research-to-Practice Conference, Astana, Kazakhstan, October, 2016</a:t>
            </a:r>
          </a:p>
        </p:txBody>
      </p:sp>
      <p:sp>
        <p:nvSpPr>
          <p:cNvPr id="7" name="Slide Number Placeholder 6"/>
          <p:cNvSpPr>
            <a:spLocks noGrp="1"/>
          </p:cNvSpPr>
          <p:nvPr>
            <p:ph type="sldNum" sz="quarter" idx="12"/>
          </p:nvPr>
        </p:nvSpPr>
        <p:spPr/>
        <p:txBody>
          <a:bodyPr/>
          <a:lstStyle/>
          <a:p>
            <a:fld id="{DA5E613F-CE87-BA47-BC5E-22C36CBC2B61}" type="slidenum">
              <a:rPr lang="en-US" smtClean="0"/>
              <a:t>19</a:t>
            </a:fld>
            <a:endParaRPr lang="en-US" dirty="0"/>
          </a:p>
        </p:txBody>
      </p:sp>
      <p:sp>
        <p:nvSpPr>
          <p:cNvPr id="8" name="TextBox 7"/>
          <p:cNvSpPr txBox="1"/>
          <p:nvPr/>
        </p:nvSpPr>
        <p:spPr>
          <a:xfrm>
            <a:off x="695577" y="1894450"/>
            <a:ext cx="3226282" cy="1815882"/>
          </a:xfrm>
          <a:prstGeom prst="rect">
            <a:avLst/>
          </a:prstGeom>
          <a:noFill/>
        </p:spPr>
        <p:txBody>
          <a:bodyPr wrap="square" rtlCol="0">
            <a:spAutoFit/>
          </a:bodyPr>
          <a:lstStyle/>
          <a:p>
            <a:r>
              <a:rPr lang="en-US" sz="2800" dirty="0"/>
              <a:t>Tests provide feedback to teachers</a:t>
            </a:r>
          </a:p>
          <a:p>
            <a:r>
              <a:rPr lang="en-US" sz="2800" dirty="0"/>
              <a:t>about what works and what does not</a:t>
            </a:r>
          </a:p>
        </p:txBody>
      </p:sp>
      <p:sp>
        <p:nvSpPr>
          <p:cNvPr id="9" name="TextBox 8"/>
          <p:cNvSpPr txBox="1"/>
          <p:nvPr/>
        </p:nvSpPr>
        <p:spPr>
          <a:xfrm>
            <a:off x="2016956" y="429500"/>
            <a:ext cx="4612852" cy="523220"/>
          </a:xfrm>
          <a:prstGeom prst="rect">
            <a:avLst/>
          </a:prstGeom>
          <a:noFill/>
        </p:spPr>
        <p:txBody>
          <a:bodyPr wrap="square" rtlCol="0">
            <a:spAutoFit/>
          </a:bodyPr>
          <a:lstStyle/>
          <a:p>
            <a:pPr algn="ctr"/>
            <a:r>
              <a:rPr lang="es-CL" sz="2800" b="1" dirty="0"/>
              <a:t>Implications for Teachers 3</a:t>
            </a:r>
          </a:p>
        </p:txBody>
      </p:sp>
      <p:sp>
        <p:nvSpPr>
          <p:cNvPr id="11" name="TextBox 10"/>
          <p:cNvSpPr txBox="1"/>
          <p:nvPr/>
        </p:nvSpPr>
        <p:spPr>
          <a:xfrm>
            <a:off x="659433" y="4460445"/>
            <a:ext cx="7953872" cy="1384995"/>
          </a:xfrm>
          <a:prstGeom prst="rect">
            <a:avLst/>
          </a:prstGeom>
          <a:noFill/>
        </p:spPr>
        <p:txBody>
          <a:bodyPr wrap="square" rtlCol="0">
            <a:spAutoFit/>
          </a:bodyPr>
          <a:lstStyle/>
          <a:p>
            <a:r>
              <a:rPr lang="es-CL" sz="2800" dirty="0"/>
              <a:t>Just like students can learn by testing each other; teachers can help each other by reviewing each others’ tests.</a:t>
            </a:r>
          </a:p>
        </p:txBody>
      </p:sp>
      <p:pic>
        <p:nvPicPr>
          <p:cNvPr id="12" name="Picture 5" descr="C:\Program Files\Microsoft Office\MEDIA\CAGCAT10\j0233018.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370" y="1472040"/>
            <a:ext cx="3748938" cy="2737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5298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2</a:t>
            </a:fld>
            <a:endParaRPr lang="en-US" altLang="en-US" sz="1000" dirty="0">
              <a:solidFill>
                <a:schemeClr val="tx1"/>
              </a:solidFill>
            </a:endParaRPr>
          </a:p>
        </p:txBody>
      </p:sp>
      <p:pic>
        <p:nvPicPr>
          <p:cNvPr id="5" name="Picture 4" descr="Descar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385" y="1000249"/>
            <a:ext cx="4276005" cy="4396515"/>
          </a:xfrm>
          <a:prstGeom prst="rect">
            <a:avLst/>
          </a:prstGeom>
        </p:spPr>
      </p:pic>
      <p:sp>
        <p:nvSpPr>
          <p:cNvPr id="6" name="Rectangle 5"/>
          <p:cNvSpPr/>
          <p:nvPr/>
        </p:nvSpPr>
        <p:spPr>
          <a:xfrm>
            <a:off x="5752059" y="1100986"/>
            <a:ext cx="2857354" cy="4154983"/>
          </a:xfrm>
          <a:prstGeom prst="rect">
            <a:avLst/>
          </a:prstGeom>
        </p:spPr>
        <p:txBody>
          <a:bodyPr wrap="square">
            <a:spAutoFit/>
          </a:bodyPr>
          <a:lstStyle/>
          <a:p>
            <a:r>
              <a:rPr lang="en-US" sz="2400" dirty="0"/>
              <a:t>“If a thing exists, it exists in some amount. If it exists in some amount, then it is capable of being measured.”</a:t>
            </a:r>
          </a:p>
          <a:p>
            <a:endParaRPr lang="en-US" sz="2400" dirty="0"/>
          </a:p>
          <a:p>
            <a:endParaRPr lang="en-US" sz="2400" dirty="0"/>
          </a:p>
          <a:p>
            <a:r>
              <a:rPr lang="en-US" sz="2400" dirty="0"/>
              <a:t>−−René Descartes, </a:t>
            </a:r>
          </a:p>
          <a:p>
            <a:r>
              <a:rPr lang="en-US" sz="2400" i="1" dirty="0"/>
              <a:t>Principles of Philosophy</a:t>
            </a:r>
            <a:r>
              <a:rPr lang="en-US" sz="2400" dirty="0"/>
              <a:t>, 1664</a:t>
            </a:r>
          </a:p>
        </p:txBody>
      </p:sp>
    </p:spTree>
    <p:extLst>
      <p:ext uri="{BB962C8B-B14F-4D97-AF65-F5344CB8AC3E}">
        <p14:creationId xmlns:p14="http://schemas.microsoft.com/office/powerpoint/2010/main" val="1984448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20</a:t>
            </a:fld>
            <a:endParaRPr lang="en-US" altLang="en-US" sz="1000" dirty="0">
              <a:solidFill>
                <a:schemeClr val="tx1"/>
              </a:solidFill>
            </a:endParaRPr>
          </a:p>
        </p:txBody>
      </p:sp>
      <p:pic>
        <p:nvPicPr>
          <p:cNvPr id="4" name="Picture 3"/>
          <p:cNvPicPr>
            <a:picLocks noChangeAspect="1"/>
          </p:cNvPicPr>
          <p:nvPr/>
        </p:nvPicPr>
        <p:blipFill>
          <a:blip r:embed="rId3"/>
          <a:stretch>
            <a:fillRect/>
          </a:stretch>
        </p:blipFill>
        <p:spPr>
          <a:xfrm>
            <a:off x="457201" y="130718"/>
            <a:ext cx="8229600" cy="6057567"/>
          </a:xfrm>
          <a:prstGeom prst="rect">
            <a:avLst/>
          </a:prstGeom>
        </p:spPr>
      </p:pic>
      <p:sp>
        <p:nvSpPr>
          <p:cNvPr id="5" name="TextBox 4"/>
          <p:cNvSpPr txBox="1"/>
          <p:nvPr/>
        </p:nvSpPr>
        <p:spPr>
          <a:xfrm>
            <a:off x="2319130" y="855617"/>
            <a:ext cx="4441407" cy="2554545"/>
          </a:xfrm>
          <a:prstGeom prst="rect">
            <a:avLst/>
          </a:prstGeom>
          <a:noFill/>
        </p:spPr>
        <p:txBody>
          <a:bodyPr wrap="square" rtlCol="0">
            <a:spAutoFit/>
          </a:bodyPr>
          <a:lstStyle/>
          <a:p>
            <a:pPr algn="ctr"/>
            <a:r>
              <a:rPr lang="es-CL" sz="3200" dirty="0">
                <a:solidFill>
                  <a:schemeClr val="bg1"/>
                </a:solidFill>
              </a:rPr>
              <a:t>Cognitive Psychology experiments were </a:t>
            </a:r>
            <a:r>
              <a:rPr lang="es-CL" sz="3200">
                <a:solidFill>
                  <a:schemeClr val="bg1"/>
                </a:solidFill>
              </a:rPr>
              <a:t>conducted with “formative” tests in </a:t>
            </a:r>
            <a:r>
              <a:rPr lang="es-CL" sz="3200" dirty="0">
                <a:solidFill>
                  <a:schemeClr val="bg1"/>
                </a:solidFill>
              </a:rPr>
              <a:t>schools and classrooms</a:t>
            </a:r>
          </a:p>
        </p:txBody>
      </p:sp>
    </p:spTree>
    <p:extLst>
      <p:ext uri="{BB962C8B-B14F-4D97-AF65-F5344CB8AC3E}">
        <p14:creationId xmlns:p14="http://schemas.microsoft.com/office/powerpoint/2010/main" val="996997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260" y="636588"/>
            <a:ext cx="6558540" cy="595891"/>
          </a:xfrm>
        </p:spPr>
        <p:txBody>
          <a:bodyPr>
            <a:normAutofit/>
          </a:bodyPr>
          <a:lstStyle/>
          <a:p>
            <a:r>
              <a:rPr lang="en-US" sz="2800" b="1" dirty="0"/>
              <a:t>What about systemwide, large-scale tests?</a:t>
            </a:r>
          </a:p>
        </p:txBody>
      </p:sp>
      <p:sp>
        <p:nvSpPr>
          <p:cNvPr id="3" name="TextBox 2"/>
          <p:cNvSpPr txBox="1"/>
          <p:nvPr/>
        </p:nvSpPr>
        <p:spPr>
          <a:xfrm>
            <a:off x="4592782" y="1959160"/>
            <a:ext cx="3635086" cy="2400657"/>
          </a:xfrm>
          <a:prstGeom prst="rect">
            <a:avLst/>
          </a:prstGeom>
          <a:noFill/>
        </p:spPr>
        <p:txBody>
          <a:bodyPr wrap="square" rtlCol="0">
            <a:spAutoFit/>
          </a:bodyPr>
          <a:lstStyle/>
          <a:p>
            <a:r>
              <a:rPr lang="en-US" sz="2800" dirty="0"/>
              <a:t>First priority:</a:t>
            </a:r>
          </a:p>
          <a:p>
            <a:endParaRPr lang="en-US" sz="1000" dirty="0"/>
          </a:p>
          <a:p>
            <a:r>
              <a:rPr lang="en-US" sz="2800" dirty="0"/>
              <a:t>	do no harm to the 	formative testing 	programs in schools 	and classrooms</a:t>
            </a:r>
          </a:p>
        </p:txBody>
      </p:sp>
      <p:pic>
        <p:nvPicPr>
          <p:cNvPr id="5" name="Picture 4" descr="C:\Program Files\Common Files\Microsoft Shared\Clipart\cagcat50\BD05515_.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82" y="2313816"/>
            <a:ext cx="4114800" cy="3505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701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2016, Richard P PHELPS </a:t>
            </a:r>
            <a:endParaRPr lang="en-US" dirty="0"/>
          </a:p>
        </p:txBody>
      </p:sp>
      <p:sp>
        <p:nvSpPr>
          <p:cNvPr id="3" name="Footer Placeholder 2"/>
          <p:cNvSpPr>
            <a:spLocks noGrp="1"/>
          </p:cNvSpPr>
          <p:nvPr>
            <p:ph type="ftr" sz="quarter" idx="11"/>
          </p:nvPr>
        </p:nvSpPr>
        <p:spPr/>
        <p:txBody>
          <a:bodyPr/>
          <a:lstStyle/>
          <a:p>
            <a:r>
              <a:rPr lang="en-US"/>
              <a:t>International Research-to-Practice Conference, Astana, Kazakhstan, October, 2016</a:t>
            </a:r>
            <a:endParaRPr lang="en-US" dirty="0"/>
          </a:p>
        </p:txBody>
      </p:sp>
      <p:sp>
        <p:nvSpPr>
          <p:cNvPr id="4" name="Slide Number Placeholder 3"/>
          <p:cNvSpPr>
            <a:spLocks noGrp="1"/>
          </p:cNvSpPr>
          <p:nvPr>
            <p:ph type="sldNum" sz="quarter" idx="12"/>
          </p:nvPr>
        </p:nvSpPr>
        <p:spPr/>
        <p:txBody>
          <a:bodyPr/>
          <a:lstStyle/>
          <a:p>
            <a:fld id="{DA5E613F-CE87-BA47-BC5E-22C36CBC2B61}" type="slidenum">
              <a:rPr lang="en-US" smtClean="0"/>
              <a:t>22</a:t>
            </a:fld>
            <a:endParaRPr lang="en-US" dirty="0"/>
          </a:p>
        </p:txBody>
      </p:sp>
      <p:pic>
        <p:nvPicPr>
          <p:cNvPr id="5" name="Picture 4" descr="BACK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1828800" cy="574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2057400" y="457200"/>
            <a:ext cx="6705600" cy="1143000"/>
          </a:xfrm>
          <a:prstGeom prst="rect">
            <a:avLst/>
          </a:prstGeom>
          <a:solidFill>
            <a:srgbClr val="FFFFFF"/>
          </a:solidFill>
          <a:ln>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2800" b="1" dirty="0"/>
              <a:t>The effect of testing on student learning</a:t>
            </a:r>
          </a:p>
        </p:txBody>
      </p:sp>
      <p:sp>
        <p:nvSpPr>
          <p:cNvPr id="7" name="Rectangle 3"/>
          <p:cNvSpPr txBox="1">
            <a:spLocks noChangeArrowheads="1"/>
          </p:cNvSpPr>
          <p:nvPr/>
        </p:nvSpPr>
        <p:spPr bwMode="auto">
          <a:xfrm>
            <a:off x="2667000" y="2159000"/>
            <a:ext cx="6019800" cy="3638550"/>
          </a:xfrm>
          <a:prstGeom prst="rect">
            <a:avLst/>
          </a:prstGeom>
          <a:solidFill>
            <a:srgbClr val="FFFFFF"/>
          </a:solidFill>
          <a:ln>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altLang="en-US" sz="2400" dirty="0"/>
              <a:t>12-year study, read &gt;3,000 documents</a:t>
            </a:r>
          </a:p>
          <a:p>
            <a:pPr>
              <a:lnSpc>
                <a:spcPct val="80000"/>
              </a:lnSpc>
            </a:pPr>
            <a:endParaRPr lang="en-US" altLang="en-US" sz="2400" dirty="0"/>
          </a:p>
          <a:p>
            <a:pPr>
              <a:lnSpc>
                <a:spcPct val="80000"/>
              </a:lnSpc>
            </a:pPr>
            <a:r>
              <a:rPr lang="en-US" altLang="en-US" sz="2400" dirty="0"/>
              <a:t>analyzed close to 700 separate studies, and more than 1,600 separate effects</a:t>
            </a:r>
          </a:p>
          <a:p>
            <a:pPr>
              <a:lnSpc>
                <a:spcPct val="80000"/>
              </a:lnSpc>
            </a:pPr>
            <a:endParaRPr lang="en-US" altLang="en-US" sz="2400" dirty="0"/>
          </a:p>
          <a:p>
            <a:pPr>
              <a:lnSpc>
                <a:spcPct val="80000"/>
              </a:lnSpc>
            </a:pPr>
            <a:r>
              <a:rPr lang="en-US" altLang="en-US" sz="2400" dirty="0"/>
              <a:t>2,000 other studies were reviewed and found incomplete or inappropriate</a:t>
            </a:r>
          </a:p>
          <a:p>
            <a:pPr>
              <a:lnSpc>
                <a:spcPct val="80000"/>
              </a:lnSpc>
            </a:pPr>
            <a:endParaRPr lang="en-US" altLang="en-US" sz="2400" dirty="0"/>
          </a:p>
          <a:p>
            <a:pPr>
              <a:lnSpc>
                <a:spcPct val="80000"/>
              </a:lnSpc>
            </a:pPr>
            <a:r>
              <a:rPr lang="en-US" altLang="en-US" sz="2400" dirty="0"/>
              <a:t>hundreds of other studies remain to be reviewed</a:t>
            </a:r>
          </a:p>
        </p:txBody>
      </p:sp>
    </p:spTree>
    <p:extLst>
      <p:ext uri="{BB962C8B-B14F-4D97-AF65-F5344CB8AC3E}">
        <p14:creationId xmlns:p14="http://schemas.microsoft.com/office/powerpoint/2010/main" val="1942688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a:solidFill>
                  <a:schemeClr val="tx1"/>
                </a:solidFill>
              </a:rPr>
              <a:t>© 2016, Richard P PHELPS </a:t>
            </a:r>
            <a:endParaRPr lang="en-US" altLang="en-US" sz="1000" dirty="0">
              <a:solidFill>
                <a:schemeClr val="tx1"/>
              </a:solidFill>
            </a:endParaRP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23</a:t>
            </a:fld>
            <a:endParaRPr lang="en-US" altLang="en-US" sz="1000" dirty="0">
              <a:solidFill>
                <a:schemeClr val="tx1"/>
              </a:solidFill>
            </a:endParaRPr>
          </a:p>
        </p:txBody>
      </p:sp>
      <p:pic>
        <p:nvPicPr>
          <p:cNvPr id="5" name="Picture 4" descr="BACK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55964"/>
            <a:ext cx="1828800" cy="539081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3"/>
          <p:cNvSpPr txBox="1">
            <a:spLocks noChangeArrowheads="1"/>
          </p:cNvSpPr>
          <p:nvPr/>
        </p:nvSpPr>
        <p:spPr>
          <a:xfrm>
            <a:off x="990600" y="2308768"/>
            <a:ext cx="5029200" cy="338382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2400" dirty="0">
                <a:solidFill>
                  <a:schemeClr val="tx1"/>
                </a:solidFill>
              </a:rPr>
              <a:t>245 Qualitative studies</a:t>
            </a:r>
          </a:p>
          <a:p>
            <a:pPr algn="l">
              <a:lnSpc>
                <a:spcPct val="90000"/>
              </a:lnSpc>
            </a:pPr>
            <a:endParaRPr lang="en-US" sz="1000" dirty="0">
              <a:solidFill>
                <a:schemeClr val="tx1"/>
              </a:solidFill>
            </a:endParaRPr>
          </a:p>
          <a:p>
            <a:pPr algn="l">
              <a:lnSpc>
                <a:spcPct val="90000"/>
              </a:lnSpc>
            </a:pPr>
            <a:r>
              <a:rPr lang="en-US" sz="2400" dirty="0">
                <a:solidFill>
                  <a:schemeClr val="tx1"/>
                </a:solidFill>
              </a:rPr>
              <a:t>813 Surveys or Polls</a:t>
            </a:r>
          </a:p>
          <a:p>
            <a:pPr algn="l">
              <a:lnSpc>
                <a:spcPct val="90000"/>
              </a:lnSpc>
            </a:pPr>
            <a:endParaRPr lang="en-US" sz="1000" dirty="0">
              <a:solidFill>
                <a:schemeClr val="tx1"/>
              </a:solidFill>
            </a:endParaRPr>
          </a:p>
          <a:p>
            <a:pPr algn="l">
              <a:lnSpc>
                <a:spcPct val="90000"/>
              </a:lnSpc>
            </a:pPr>
            <a:r>
              <a:rPr lang="en-US" sz="2400" dirty="0">
                <a:solidFill>
                  <a:schemeClr val="tx1"/>
                </a:solidFill>
              </a:rPr>
              <a:t>640 Quantitative Studies:</a:t>
            </a:r>
          </a:p>
          <a:p>
            <a:pPr algn="l">
              <a:lnSpc>
                <a:spcPct val="90000"/>
              </a:lnSpc>
            </a:pPr>
            <a:r>
              <a:rPr lang="en-US" sz="2400" dirty="0">
                <a:solidFill>
                  <a:schemeClr val="tx1"/>
                </a:solidFill>
              </a:rPr>
              <a:t>	Experiments:</a:t>
            </a:r>
          </a:p>
          <a:p>
            <a:pPr algn="l">
              <a:lnSpc>
                <a:spcPct val="90000"/>
              </a:lnSpc>
            </a:pPr>
            <a:r>
              <a:rPr lang="en-US" sz="2400" dirty="0">
                <a:solidFill>
                  <a:schemeClr val="tx1"/>
                </a:solidFill>
              </a:rPr>
              <a:t>		School- and classroom-level</a:t>
            </a:r>
          </a:p>
          <a:p>
            <a:pPr algn="l">
              <a:lnSpc>
                <a:spcPct val="90000"/>
              </a:lnSpc>
            </a:pPr>
            <a:r>
              <a:rPr lang="en-US" sz="2400" dirty="0">
                <a:solidFill>
                  <a:schemeClr val="tx1"/>
                </a:solidFill>
              </a:rPr>
              <a:t>	Multivariate studies: </a:t>
            </a:r>
          </a:p>
          <a:p>
            <a:pPr algn="l">
              <a:lnSpc>
                <a:spcPct val="90000"/>
              </a:lnSpc>
            </a:pPr>
            <a:r>
              <a:rPr lang="en-US" sz="2400" dirty="0">
                <a:solidFill>
                  <a:schemeClr val="tx1"/>
                </a:solidFill>
              </a:rPr>
              <a:t>		Large-scale testing programs</a:t>
            </a:r>
          </a:p>
        </p:txBody>
      </p:sp>
      <p:sp>
        <p:nvSpPr>
          <p:cNvPr id="8" name="Rectangle 2"/>
          <p:cNvSpPr txBox="1">
            <a:spLocks noChangeArrowheads="1"/>
          </p:cNvSpPr>
          <p:nvPr/>
        </p:nvSpPr>
        <p:spPr bwMode="auto">
          <a:xfrm>
            <a:off x="152400" y="457562"/>
            <a:ext cx="6705600" cy="1143000"/>
          </a:xfrm>
          <a:prstGeom prst="rect">
            <a:avLst/>
          </a:prstGeom>
          <a:solidFill>
            <a:srgbClr val="FFFFFF"/>
          </a:solidFill>
          <a:ln>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2800" b="1" dirty="0"/>
              <a:t>The effect of testing on student learning</a:t>
            </a:r>
          </a:p>
        </p:txBody>
      </p:sp>
    </p:spTree>
    <p:extLst>
      <p:ext uri="{BB962C8B-B14F-4D97-AF65-F5344CB8AC3E}">
        <p14:creationId xmlns:p14="http://schemas.microsoft.com/office/powerpoint/2010/main" val="4278980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2016, Richard P PHELPS </a:t>
            </a:r>
            <a:endParaRPr lang="en-US" dirty="0"/>
          </a:p>
        </p:txBody>
      </p:sp>
      <p:sp>
        <p:nvSpPr>
          <p:cNvPr id="3" name="Footer Placeholder 2"/>
          <p:cNvSpPr>
            <a:spLocks noGrp="1"/>
          </p:cNvSpPr>
          <p:nvPr>
            <p:ph type="ftr" sz="quarter" idx="11"/>
          </p:nvPr>
        </p:nvSpPr>
        <p:spPr/>
        <p:txBody>
          <a:bodyPr/>
          <a:lstStyle/>
          <a:p>
            <a:r>
              <a:rPr lang="en-US"/>
              <a:t>International Research-to-Practice Conference, Astana, Kazakhstan, October, 2016</a:t>
            </a:r>
            <a:endParaRPr lang="en-US" dirty="0"/>
          </a:p>
        </p:txBody>
      </p:sp>
      <p:sp>
        <p:nvSpPr>
          <p:cNvPr id="4" name="Slide Number Placeholder 3"/>
          <p:cNvSpPr>
            <a:spLocks noGrp="1"/>
          </p:cNvSpPr>
          <p:nvPr>
            <p:ph type="sldNum" sz="quarter" idx="12"/>
          </p:nvPr>
        </p:nvSpPr>
        <p:spPr/>
        <p:txBody>
          <a:bodyPr/>
          <a:lstStyle/>
          <a:p>
            <a:fld id="{DA5E613F-CE87-BA47-BC5E-22C36CBC2B61}" type="slidenum">
              <a:rPr lang="en-US" smtClean="0"/>
              <a:t>24</a:t>
            </a:fld>
            <a:endParaRPr lang="en-US" dirty="0"/>
          </a:p>
        </p:txBody>
      </p:sp>
      <p:sp>
        <p:nvSpPr>
          <p:cNvPr id="6" name="Rectangle 2"/>
          <p:cNvSpPr txBox="1">
            <a:spLocks noChangeArrowheads="1"/>
          </p:cNvSpPr>
          <p:nvPr/>
        </p:nvSpPr>
        <p:spPr bwMode="auto">
          <a:xfrm>
            <a:off x="1101856" y="802979"/>
            <a:ext cx="3735103" cy="634914"/>
          </a:xfrm>
          <a:prstGeom prst="rect">
            <a:avLst/>
          </a:prstGeom>
          <a:solidFill>
            <a:srgbClr val="FFFFFF"/>
          </a:solidFill>
          <a:ln>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t>Meta-analysis</a:t>
            </a:r>
            <a:endParaRPr lang="en-US" sz="3200" b="1" dirty="0"/>
          </a:p>
        </p:txBody>
      </p:sp>
      <p:sp>
        <p:nvSpPr>
          <p:cNvPr id="7" name="Rectangle 3"/>
          <p:cNvSpPr txBox="1">
            <a:spLocks noChangeArrowheads="1"/>
          </p:cNvSpPr>
          <p:nvPr/>
        </p:nvSpPr>
        <p:spPr bwMode="auto">
          <a:xfrm>
            <a:off x="867794" y="2071146"/>
            <a:ext cx="4152900" cy="2158654"/>
          </a:xfrm>
          <a:prstGeom prst="rect">
            <a:avLst/>
          </a:prstGeom>
          <a:solidFill>
            <a:srgbClr val="FFFFFF"/>
          </a:solidFill>
          <a:ln>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pPr>
            <a:r>
              <a:rPr lang="en-US" sz="2800">
                <a:latin typeface="Arial" charset="0"/>
              </a:rPr>
              <a:t>A method for summarizing a large research literature, with a single, comparable measure</a:t>
            </a:r>
            <a:r>
              <a:rPr lang="fr-FR" sz="2800">
                <a:latin typeface="Arial" charset="0"/>
              </a:rPr>
              <a:t>. </a:t>
            </a:r>
            <a:endParaRPr lang="fr-FR" sz="2800" dirty="0">
              <a:latin typeface="Arial" charset="0"/>
            </a:endParaRPr>
          </a:p>
        </p:txBody>
      </p:sp>
      <p:pic>
        <p:nvPicPr>
          <p:cNvPr id="8" name="Picture 6" descr="j0299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470" y="802979"/>
            <a:ext cx="2297113"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867794" y="5060459"/>
            <a:ext cx="7255789" cy="523220"/>
          </a:xfrm>
          <a:prstGeom prst="rect">
            <a:avLst/>
          </a:prstGeom>
          <a:noFill/>
        </p:spPr>
        <p:txBody>
          <a:bodyPr wrap="square" rtlCol="0">
            <a:spAutoFit/>
          </a:bodyPr>
          <a:lstStyle/>
          <a:p>
            <a:r>
              <a:rPr lang="en-US" sz="2800" dirty="0">
                <a:latin typeface="Arial" charset="0"/>
              </a:rPr>
              <a:t>( 0.5 effect size ≈ 1 grade level of learning )</a:t>
            </a:r>
          </a:p>
        </p:txBody>
      </p:sp>
    </p:spTree>
    <p:extLst>
      <p:ext uri="{BB962C8B-B14F-4D97-AF65-F5344CB8AC3E}">
        <p14:creationId xmlns:p14="http://schemas.microsoft.com/office/powerpoint/2010/main" val="1846750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2016, Richard P PHELPS </a:t>
            </a:r>
            <a:endParaRPr lang="en-US" dirty="0"/>
          </a:p>
        </p:txBody>
      </p:sp>
      <p:sp>
        <p:nvSpPr>
          <p:cNvPr id="3" name="Footer Placeholder 2"/>
          <p:cNvSpPr>
            <a:spLocks noGrp="1"/>
          </p:cNvSpPr>
          <p:nvPr>
            <p:ph type="ftr" sz="quarter" idx="11"/>
          </p:nvPr>
        </p:nvSpPr>
        <p:spPr/>
        <p:txBody>
          <a:bodyPr/>
          <a:lstStyle/>
          <a:p>
            <a:r>
              <a:rPr lang="en-US"/>
              <a:t>International Research-to-Practice Conference, Astana, Kazakhstan, October, 2016</a:t>
            </a:r>
            <a:endParaRPr lang="en-US" dirty="0"/>
          </a:p>
        </p:txBody>
      </p:sp>
      <p:sp>
        <p:nvSpPr>
          <p:cNvPr id="4" name="Slide Number Placeholder 3"/>
          <p:cNvSpPr>
            <a:spLocks noGrp="1"/>
          </p:cNvSpPr>
          <p:nvPr>
            <p:ph type="sldNum" sz="quarter" idx="12"/>
          </p:nvPr>
        </p:nvSpPr>
        <p:spPr/>
        <p:txBody>
          <a:bodyPr/>
          <a:lstStyle/>
          <a:p>
            <a:fld id="{DA5E613F-CE87-BA47-BC5E-22C36CBC2B61}" type="slidenum">
              <a:rPr lang="en-US" smtClean="0"/>
              <a:t>25</a:t>
            </a:fld>
            <a:endParaRPr lang="en-US" dirty="0"/>
          </a:p>
        </p:txBody>
      </p:sp>
      <p:sp>
        <p:nvSpPr>
          <p:cNvPr id="5" name="Rectangle 2"/>
          <p:cNvSpPr txBox="1">
            <a:spLocks noChangeArrowheads="1"/>
          </p:cNvSpPr>
          <p:nvPr/>
        </p:nvSpPr>
        <p:spPr bwMode="auto">
          <a:xfrm>
            <a:off x="1600200" y="457200"/>
            <a:ext cx="5791200" cy="685800"/>
          </a:xfrm>
          <a:prstGeom prst="rect">
            <a:avLst/>
          </a:prstGeom>
          <a:solidFill>
            <a:srgbClr val="FFFFFF"/>
          </a:solidFill>
          <a:ln>
            <a:noFill/>
            <a:miter lim="800000"/>
            <a:headEnd/>
            <a:tailEnd/>
          </a:ln>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altLang="en-US" sz="2800" b="1" dirty="0">
                <a:ea typeface="ＭＳ Ｐゴシック" charset="-128"/>
              </a:rPr>
              <a:t>Findings from Phelps (2012):</a:t>
            </a:r>
            <a:endParaRPr lang="en-US" altLang="en-US" sz="2800" b="1" dirty="0">
              <a:ea typeface="ＭＳ Ｐゴシック" charset="-128"/>
            </a:endParaRPr>
          </a:p>
        </p:txBody>
      </p:sp>
      <p:sp>
        <p:nvSpPr>
          <p:cNvPr id="6" name="Rectangle 3"/>
          <p:cNvSpPr txBox="1">
            <a:spLocks noChangeArrowheads="1"/>
          </p:cNvSpPr>
          <p:nvPr/>
        </p:nvSpPr>
        <p:spPr bwMode="auto">
          <a:xfrm>
            <a:off x="228600" y="1600200"/>
            <a:ext cx="8001000" cy="3505200"/>
          </a:xfrm>
          <a:prstGeom prst="rect">
            <a:avLst/>
          </a:prstGeom>
          <a:solidFill>
            <a:srgbClr val="FFFFFF"/>
          </a:solidFill>
          <a:ln>
            <a:solidFill>
              <a:srgbClr val="FFFFFF"/>
            </a:solidFill>
            <a:miter lim="800000"/>
            <a:headEnd/>
            <a:tailEnd/>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dirty="0">
                <a:ea typeface="ＭＳ Ｐゴシック" charset="-128"/>
              </a:rPr>
              <a:t>Survey study effect sizes average &gt;1.0</a:t>
            </a:r>
          </a:p>
          <a:p>
            <a:endParaRPr lang="en-US" altLang="en-US" sz="800" dirty="0">
              <a:ea typeface="ＭＳ Ｐゴシック" charset="-128"/>
            </a:endParaRPr>
          </a:p>
          <a:p>
            <a:r>
              <a:rPr lang="en-US" altLang="en-US" sz="2400" dirty="0">
                <a:ea typeface="ＭＳ Ｐゴシック" charset="-128"/>
              </a:rPr>
              <a:t>Over 90% of qualitative studies positive </a:t>
            </a:r>
          </a:p>
          <a:p>
            <a:endParaRPr lang="en-US" altLang="en-US" sz="800" dirty="0">
              <a:ea typeface="ＭＳ Ｐゴシック" charset="-128"/>
            </a:endParaRPr>
          </a:p>
          <a:p>
            <a:r>
              <a:rPr lang="en-US" altLang="en-US" sz="2400" dirty="0">
                <a:ea typeface="ＭＳ Ｐゴシック" charset="-128"/>
              </a:rPr>
              <a:t>For quantitative studies, univariate effect sizes positive and stronger when:</a:t>
            </a:r>
          </a:p>
          <a:p>
            <a:pPr lvl="1"/>
            <a:r>
              <a:rPr lang="en-US" altLang="en-US" sz="2400" dirty="0">
                <a:ea typeface="ＭＳ Ｐゴシック" charset="-128"/>
              </a:rPr>
              <a:t>Testing more frequently</a:t>
            </a:r>
          </a:p>
          <a:p>
            <a:pPr lvl="1"/>
            <a:r>
              <a:rPr lang="en-US" altLang="en-US" sz="2400" dirty="0">
                <a:ea typeface="ＭＳ Ｐゴシック" charset="-128"/>
              </a:rPr>
              <a:t>Testing with feedback</a:t>
            </a:r>
          </a:p>
          <a:p>
            <a:pPr lvl="1"/>
            <a:r>
              <a:rPr lang="en-US" altLang="en-US" sz="2400" dirty="0">
                <a:ea typeface="ＭＳ Ｐゴシック" charset="-128"/>
              </a:rPr>
              <a:t>Testing with stakes</a:t>
            </a:r>
            <a:endParaRPr lang="en-US" altLang="en-US" sz="1800" dirty="0">
              <a:ea typeface="ＭＳ Ｐゴシック" charset="-128"/>
            </a:endParaRPr>
          </a:p>
          <a:p>
            <a:endParaRPr lang="en-US" altLang="en-US" sz="1600" dirty="0">
              <a:ea typeface="ＭＳ Ｐゴシック" charset="-128"/>
            </a:endParaRPr>
          </a:p>
        </p:txBody>
      </p:sp>
      <p:pic>
        <p:nvPicPr>
          <p:cNvPr id="7" name="Picture 6" descr="j03008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5" y="3621087"/>
            <a:ext cx="2576513" cy="217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44003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2016, Richard P PHELPS </a:t>
            </a:r>
          </a:p>
        </p:txBody>
      </p:sp>
      <p:sp>
        <p:nvSpPr>
          <p:cNvPr id="3" name="Footer Placeholder 2"/>
          <p:cNvSpPr>
            <a:spLocks noGrp="1"/>
          </p:cNvSpPr>
          <p:nvPr>
            <p:ph type="ftr" sz="quarter" idx="11"/>
          </p:nvPr>
        </p:nvSpPr>
        <p:spPr/>
        <p:txBody>
          <a:bodyPr/>
          <a:lstStyle/>
          <a:p>
            <a:r>
              <a:rPr lang="en-US" dirty="0"/>
              <a:t>International Research-to-Practice Conference, Astana, Kazakhstan, October, 2016</a:t>
            </a:r>
          </a:p>
        </p:txBody>
      </p:sp>
      <p:sp>
        <p:nvSpPr>
          <p:cNvPr id="4" name="Slide Number Placeholder 3"/>
          <p:cNvSpPr>
            <a:spLocks noGrp="1"/>
          </p:cNvSpPr>
          <p:nvPr>
            <p:ph type="sldNum" sz="quarter" idx="12"/>
          </p:nvPr>
        </p:nvSpPr>
        <p:spPr/>
        <p:txBody>
          <a:bodyPr/>
          <a:lstStyle/>
          <a:p>
            <a:fld id="{DA5E613F-CE87-BA47-BC5E-22C36CBC2B61}" type="slidenum">
              <a:rPr lang="en-US" smtClean="0"/>
              <a:t>26</a:t>
            </a:fld>
            <a:endParaRPr lang="en-US" dirty="0"/>
          </a:p>
        </p:txBody>
      </p:sp>
      <p:sp>
        <p:nvSpPr>
          <p:cNvPr id="5" name="Subtitle 2"/>
          <p:cNvSpPr txBox="1">
            <a:spLocks/>
          </p:cNvSpPr>
          <p:nvPr/>
        </p:nvSpPr>
        <p:spPr>
          <a:xfrm>
            <a:off x="685800" y="1844675"/>
            <a:ext cx="7467600" cy="3886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Char char="•"/>
            </a:pPr>
            <a:r>
              <a:rPr lang="en-US" sz="2400" dirty="0">
                <a:latin typeface="Arial" charset="0"/>
              </a:rPr>
              <a:t> size of study population</a:t>
            </a:r>
          </a:p>
          <a:p>
            <a:pPr lvl="1">
              <a:buFont typeface="Arial" charset="0"/>
              <a:buChar char="•"/>
            </a:pPr>
            <a:r>
              <a:rPr lang="en-US" sz="2400" dirty="0">
                <a:latin typeface="Arial" charset="0"/>
              </a:rPr>
              <a:t> small +0.34 over large</a:t>
            </a:r>
          </a:p>
          <a:p>
            <a:pPr lvl="1">
              <a:buFont typeface="Arial" charset="0"/>
              <a:buChar char="•"/>
            </a:pPr>
            <a:endParaRPr lang="en-US" sz="2400" dirty="0">
              <a:latin typeface="Arial" charset="0"/>
            </a:endParaRPr>
          </a:p>
          <a:p>
            <a:pPr>
              <a:buFontTx/>
              <a:buChar char="•"/>
            </a:pPr>
            <a:r>
              <a:rPr lang="en-US" sz="2400" dirty="0">
                <a:latin typeface="Arial" charset="0"/>
              </a:rPr>
              <a:t> scale of test administration</a:t>
            </a:r>
          </a:p>
          <a:p>
            <a:pPr lvl="1">
              <a:buFont typeface="Arial" charset="0"/>
              <a:buChar char="•"/>
            </a:pPr>
            <a:r>
              <a:rPr lang="en-US" sz="2400" dirty="0">
                <a:latin typeface="Arial" charset="0"/>
              </a:rPr>
              <a:t> small-scale +0.14 over large-scale</a:t>
            </a:r>
          </a:p>
          <a:p>
            <a:pPr lvl="1">
              <a:buFont typeface="Arial" charset="0"/>
              <a:buChar char="•"/>
            </a:pPr>
            <a:endParaRPr lang="en-US" sz="2400" dirty="0">
              <a:latin typeface="Arial" charset="0"/>
            </a:endParaRPr>
          </a:p>
          <a:p>
            <a:pPr>
              <a:buFontTx/>
              <a:buChar char="•"/>
            </a:pPr>
            <a:r>
              <a:rPr lang="en-US" sz="2400" dirty="0">
                <a:latin typeface="Arial" charset="0"/>
              </a:rPr>
              <a:t> responsible level of government </a:t>
            </a:r>
          </a:p>
          <a:p>
            <a:pPr lvl="1">
              <a:buFont typeface="Arial" charset="0"/>
              <a:buChar char="•"/>
            </a:pPr>
            <a:r>
              <a:rPr lang="en-US" sz="2400" dirty="0">
                <a:latin typeface="Arial" charset="0"/>
              </a:rPr>
              <a:t> local tests +0.29 over state tests</a:t>
            </a:r>
            <a:endParaRPr lang="en-US" dirty="0">
              <a:latin typeface="Arial" charset="0"/>
            </a:endParaRPr>
          </a:p>
        </p:txBody>
      </p:sp>
      <p:sp>
        <p:nvSpPr>
          <p:cNvPr id="6" name="Title 1"/>
          <p:cNvSpPr txBox="1">
            <a:spLocks/>
          </p:cNvSpPr>
          <p:nvPr/>
        </p:nvSpPr>
        <p:spPr>
          <a:xfrm>
            <a:off x="1905000" y="533400"/>
            <a:ext cx="5257800" cy="6858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mn-lt"/>
              </a:rPr>
              <a:t>Effect of scale on testing benefits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844675"/>
            <a:ext cx="11430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04280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286" y="427038"/>
            <a:ext cx="6674664" cy="773112"/>
          </a:xfrm>
        </p:spPr>
        <p:txBody>
          <a:bodyPr/>
          <a:lstStyle/>
          <a:p>
            <a:r>
              <a:rPr lang="es-CL" sz="3200" b="1" dirty="0"/>
              <a:t>Large-scale test, tight security</a:t>
            </a:r>
          </a:p>
        </p:txBody>
      </p:sp>
      <p:sp>
        <p:nvSpPr>
          <p:cNvPr id="3" name="Date Placeholder 2"/>
          <p:cNvSpPr>
            <a:spLocks noGrp="1"/>
          </p:cNvSpPr>
          <p:nvPr>
            <p:ph type="dt" sz="half" idx="10"/>
          </p:nvPr>
        </p:nvSpPr>
        <p:spPr/>
        <p:txBody>
          <a:bodyPr/>
          <a:lstStyle/>
          <a:p>
            <a:r>
              <a:rPr lang="en-US" dirty="0"/>
              <a:t>© 2016, Richard P PHELPS </a:t>
            </a:r>
          </a:p>
        </p:txBody>
      </p:sp>
      <p:sp>
        <p:nvSpPr>
          <p:cNvPr id="4" name="Footer Placeholder 3"/>
          <p:cNvSpPr>
            <a:spLocks noGrp="1"/>
          </p:cNvSpPr>
          <p:nvPr>
            <p:ph type="ftr" sz="quarter" idx="11"/>
          </p:nvPr>
        </p:nvSpPr>
        <p:spPr/>
        <p:txBody>
          <a:bodyPr/>
          <a:lstStyle/>
          <a:p>
            <a:r>
              <a:rPr lang="en-US" dirty="0"/>
              <a:t>International Research-to-Practice Conference, Astana, Kazakhstan, October, 2016</a:t>
            </a:r>
          </a:p>
        </p:txBody>
      </p:sp>
      <p:sp>
        <p:nvSpPr>
          <p:cNvPr id="5" name="Slide Number Placeholder 4"/>
          <p:cNvSpPr>
            <a:spLocks noGrp="1"/>
          </p:cNvSpPr>
          <p:nvPr>
            <p:ph type="sldNum" sz="quarter" idx="12"/>
          </p:nvPr>
        </p:nvSpPr>
        <p:spPr/>
        <p:txBody>
          <a:bodyPr/>
          <a:lstStyle/>
          <a:p>
            <a:fld id="{DA5E613F-CE87-BA47-BC5E-22C36CBC2B61}" type="slidenum">
              <a:rPr lang="en-US" smtClean="0"/>
              <a:t>27</a:t>
            </a:fld>
            <a:endParaRPr lang="en-US" dirty="0"/>
          </a:p>
        </p:txBody>
      </p:sp>
      <p:pic>
        <p:nvPicPr>
          <p:cNvPr id="6" name="Picture 5" descr="56d5c6051500002a000b101b.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658" y="1581151"/>
            <a:ext cx="7805702" cy="4151746"/>
          </a:xfrm>
          <a:prstGeom prst="rect">
            <a:avLst/>
          </a:prstGeom>
        </p:spPr>
      </p:pic>
    </p:spTree>
    <p:extLst>
      <p:ext uri="{BB962C8B-B14F-4D97-AF65-F5344CB8AC3E}">
        <p14:creationId xmlns:p14="http://schemas.microsoft.com/office/powerpoint/2010/main" val="1068547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31" y="274638"/>
            <a:ext cx="7032870" cy="677862"/>
          </a:xfrm>
        </p:spPr>
        <p:txBody>
          <a:bodyPr/>
          <a:lstStyle/>
          <a:p>
            <a:r>
              <a:rPr lang="es-CL" sz="3200" b="1" dirty="0"/>
              <a:t>Large-scale test, lax security</a:t>
            </a:r>
          </a:p>
        </p:txBody>
      </p:sp>
      <p:sp>
        <p:nvSpPr>
          <p:cNvPr id="3" name="Date Placeholder 2"/>
          <p:cNvSpPr>
            <a:spLocks noGrp="1"/>
          </p:cNvSpPr>
          <p:nvPr>
            <p:ph type="dt" sz="half" idx="10"/>
          </p:nvPr>
        </p:nvSpPr>
        <p:spPr/>
        <p:txBody>
          <a:bodyPr/>
          <a:lstStyle/>
          <a:p>
            <a:r>
              <a:rPr lang="en-US" dirty="0"/>
              <a:t>© 2016, Richard P PHELPS </a:t>
            </a:r>
          </a:p>
        </p:txBody>
      </p:sp>
      <p:sp>
        <p:nvSpPr>
          <p:cNvPr id="4" name="Footer Placeholder 3"/>
          <p:cNvSpPr>
            <a:spLocks noGrp="1"/>
          </p:cNvSpPr>
          <p:nvPr>
            <p:ph type="ftr" sz="quarter" idx="11"/>
          </p:nvPr>
        </p:nvSpPr>
        <p:spPr/>
        <p:txBody>
          <a:bodyPr/>
          <a:lstStyle/>
          <a:p>
            <a:r>
              <a:rPr lang="en-US" dirty="0"/>
              <a:t>International Research-to-Practice Conference, Astana, Kazakhstan, October, 2016</a:t>
            </a:r>
          </a:p>
        </p:txBody>
      </p:sp>
      <p:sp>
        <p:nvSpPr>
          <p:cNvPr id="5" name="Slide Number Placeholder 4"/>
          <p:cNvSpPr>
            <a:spLocks noGrp="1"/>
          </p:cNvSpPr>
          <p:nvPr>
            <p:ph type="sldNum" sz="quarter" idx="12"/>
          </p:nvPr>
        </p:nvSpPr>
        <p:spPr/>
        <p:txBody>
          <a:bodyPr/>
          <a:lstStyle/>
          <a:p>
            <a:fld id="{DA5E613F-CE87-BA47-BC5E-22C36CBC2B61}" type="slidenum">
              <a:rPr lang="en-US" smtClean="0"/>
              <a:t>28</a:t>
            </a:fld>
            <a:endParaRPr lang="en-US" dirty="0"/>
          </a:p>
        </p:txBody>
      </p:sp>
      <p:pic>
        <p:nvPicPr>
          <p:cNvPr id="6" name="Picture 5" descr="correction-india-cheating-on-exam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1417638"/>
            <a:ext cx="7874000" cy="4221162"/>
          </a:xfrm>
          <a:prstGeom prst="rect">
            <a:avLst/>
          </a:prstGeom>
        </p:spPr>
      </p:pic>
    </p:spTree>
    <p:extLst>
      <p:ext uri="{BB962C8B-B14F-4D97-AF65-F5344CB8AC3E}">
        <p14:creationId xmlns:p14="http://schemas.microsoft.com/office/powerpoint/2010/main" val="1817509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29</a:t>
            </a:fld>
            <a:endParaRPr lang="en-US" altLang="en-US" sz="1000" dirty="0">
              <a:solidFill>
                <a:schemeClr val="tx1"/>
              </a:solidFill>
            </a:endParaRPr>
          </a:p>
        </p:txBody>
      </p:sp>
      <p:sp>
        <p:nvSpPr>
          <p:cNvPr id="7" name="TextBox 6"/>
          <p:cNvSpPr txBox="1"/>
          <p:nvPr/>
        </p:nvSpPr>
        <p:spPr>
          <a:xfrm>
            <a:off x="803827" y="549343"/>
            <a:ext cx="7003473" cy="954107"/>
          </a:xfrm>
          <a:prstGeom prst="rect">
            <a:avLst/>
          </a:prstGeom>
          <a:noFill/>
        </p:spPr>
        <p:txBody>
          <a:bodyPr wrap="square" rtlCol="0">
            <a:spAutoFit/>
          </a:bodyPr>
          <a:lstStyle/>
          <a:p>
            <a:r>
              <a:rPr lang="en-US" sz="2800" b="1" dirty="0"/>
              <a:t>Besides, systemwide tests are needed for other purposes, such as</a:t>
            </a:r>
            <a:r>
              <a:rPr lang="is-IS" sz="2800" b="1" dirty="0"/>
              <a:t>…</a:t>
            </a:r>
            <a:endParaRPr lang="en-US" b="1" dirty="0"/>
          </a:p>
        </p:txBody>
      </p:sp>
      <p:sp>
        <p:nvSpPr>
          <p:cNvPr id="3" name="Rectangle 2"/>
          <p:cNvSpPr/>
          <p:nvPr/>
        </p:nvSpPr>
        <p:spPr>
          <a:xfrm>
            <a:off x="803828" y="1988198"/>
            <a:ext cx="7048499" cy="1938992"/>
          </a:xfrm>
          <a:prstGeom prst="rect">
            <a:avLst/>
          </a:prstGeom>
        </p:spPr>
        <p:txBody>
          <a:bodyPr wrap="square">
            <a:spAutoFit/>
          </a:bodyPr>
          <a:lstStyle/>
          <a:p>
            <a:r>
              <a:rPr lang="is-IS" sz="2400" dirty="0"/>
              <a:t>…</a:t>
            </a:r>
            <a:r>
              <a:rPr lang="es-CL" sz="2400" dirty="0"/>
              <a:t>selection to programs with limited number of places</a:t>
            </a:r>
          </a:p>
          <a:p>
            <a:r>
              <a:rPr lang="is-IS" sz="2400" dirty="0"/>
              <a:t>…</a:t>
            </a:r>
            <a:r>
              <a:rPr lang="es-CL" sz="2400" dirty="0"/>
              <a:t>monitoring and system diagnosis</a:t>
            </a:r>
          </a:p>
          <a:p>
            <a:r>
              <a:rPr lang="is-IS" sz="2400" dirty="0"/>
              <a:t>…</a:t>
            </a:r>
            <a:r>
              <a:rPr lang="es-CL" sz="2400" dirty="0"/>
              <a:t>workforce planning</a:t>
            </a:r>
          </a:p>
          <a:p>
            <a:r>
              <a:rPr lang="is-IS" sz="2400" dirty="0"/>
              <a:t>…</a:t>
            </a:r>
            <a:r>
              <a:rPr lang="es-CL" sz="2400" dirty="0"/>
              <a:t>accountability</a:t>
            </a:r>
          </a:p>
          <a:p>
            <a:r>
              <a:rPr lang="is-IS" sz="2400" dirty="0"/>
              <a:t>…</a:t>
            </a:r>
            <a:r>
              <a:rPr lang="es-CL" sz="2400" dirty="0"/>
              <a:t>credentialing</a:t>
            </a:r>
          </a:p>
        </p:txBody>
      </p:sp>
      <p:sp>
        <p:nvSpPr>
          <p:cNvPr id="6" name="TextBox 5"/>
          <p:cNvSpPr txBox="1"/>
          <p:nvPr/>
        </p:nvSpPr>
        <p:spPr>
          <a:xfrm>
            <a:off x="803827" y="4748496"/>
            <a:ext cx="2297181" cy="461665"/>
          </a:xfrm>
          <a:prstGeom prst="rect">
            <a:avLst/>
          </a:prstGeom>
          <a:noFill/>
        </p:spPr>
        <p:txBody>
          <a:bodyPr wrap="square" rtlCol="0">
            <a:spAutoFit/>
          </a:bodyPr>
          <a:lstStyle/>
          <a:p>
            <a:r>
              <a:rPr lang="en-US" sz="2400" dirty="0"/>
              <a:t>That’s enough!</a:t>
            </a:r>
          </a:p>
        </p:txBody>
      </p:sp>
      <p:pic>
        <p:nvPicPr>
          <p:cNvPr id="11" name="Picture 10" descr="C:\Program Files\Common Files\Microsoft Shared\Clipart\cagcat50\PE01616_.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262" y="2957694"/>
            <a:ext cx="3516796" cy="27527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2353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3</a:t>
            </a:fld>
            <a:endParaRPr lang="en-US" altLang="en-US" sz="1000" dirty="0">
              <a:solidFill>
                <a:schemeClr val="tx1"/>
              </a:solidFill>
            </a:endParaRPr>
          </a:p>
        </p:txBody>
      </p:sp>
      <p:pic>
        <p:nvPicPr>
          <p:cNvPr id="3" name="Picture 2" descr="learningcur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028" y="1811373"/>
            <a:ext cx="5660206" cy="3492024"/>
          </a:xfrm>
          <a:prstGeom prst="rect">
            <a:avLst/>
          </a:prstGeom>
        </p:spPr>
      </p:pic>
      <p:sp>
        <p:nvSpPr>
          <p:cNvPr id="2" name="TextBox 1"/>
          <p:cNvSpPr txBox="1"/>
          <p:nvPr/>
        </p:nvSpPr>
        <p:spPr>
          <a:xfrm>
            <a:off x="3101009" y="690935"/>
            <a:ext cx="2987209" cy="523220"/>
          </a:xfrm>
          <a:prstGeom prst="rect">
            <a:avLst/>
          </a:prstGeom>
          <a:noFill/>
        </p:spPr>
        <p:txBody>
          <a:bodyPr wrap="square" rtlCol="0">
            <a:spAutoFit/>
          </a:bodyPr>
          <a:lstStyle/>
          <a:p>
            <a:pPr algn="ctr"/>
            <a:r>
              <a:rPr lang="es-CL" sz="2800" b="1" dirty="0"/>
              <a:t>Learning Curve</a:t>
            </a:r>
          </a:p>
        </p:txBody>
      </p:sp>
    </p:spTree>
    <p:extLst>
      <p:ext uri="{BB962C8B-B14F-4D97-AF65-F5344CB8AC3E}">
        <p14:creationId xmlns:p14="http://schemas.microsoft.com/office/powerpoint/2010/main" val="2147908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2016, Richard P PHELPS </a:t>
            </a:r>
            <a:endParaRPr lang="en-US" dirty="0"/>
          </a:p>
        </p:txBody>
      </p:sp>
      <p:sp>
        <p:nvSpPr>
          <p:cNvPr id="3" name="Footer Placeholder 2"/>
          <p:cNvSpPr>
            <a:spLocks noGrp="1"/>
          </p:cNvSpPr>
          <p:nvPr>
            <p:ph type="ftr" sz="quarter" idx="11"/>
          </p:nvPr>
        </p:nvSpPr>
        <p:spPr/>
        <p:txBody>
          <a:bodyPr/>
          <a:lstStyle/>
          <a:p>
            <a:r>
              <a:rPr lang="en-US"/>
              <a:t>International Research-to-Practice Conference, Astana, Kazakhstan, October, 2016</a:t>
            </a:r>
            <a:endParaRPr lang="en-US" dirty="0"/>
          </a:p>
        </p:txBody>
      </p:sp>
      <p:sp>
        <p:nvSpPr>
          <p:cNvPr id="4" name="Slide Number Placeholder 3"/>
          <p:cNvSpPr>
            <a:spLocks noGrp="1"/>
          </p:cNvSpPr>
          <p:nvPr>
            <p:ph type="sldNum" sz="quarter" idx="12"/>
          </p:nvPr>
        </p:nvSpPr>
        <p:spPr/>
        <p:txBody>
          <a:bodyPr/>
          <a:lstStyle/>
          <a:p>
            <a:fld id="{DA5E613F-CE87-BA47-BC5E-22C36CBC2B61}" type="slidenum">
              <a:rPr lang="en-US" smtClean="0"/>
              <a:t>30</a:t>
            </a:fld>
            <a:endParaRPr lang="en-US" dirty="0"/>
          </a:p>
        </p:txBody>
      </p:sp>
      <p:sp>
        <p:nvSpPr>
          <p:cNvPr id="5" name="Title 1"/>
          <p:cNvSpPr txBox="1">
            <a:spLocks/>
          </p:cNvSpPr>
          <p:nvPr/>
        </p:nvSpPr>
        <p:spPr>
          <a:xfrm>
            <a:off x="378023" y="636588"/>
            <a:ext cx="8229600" cy="65881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a:t>Some large-scale test advantages</a:t>
            </a:r>
            <a:endParaRPr lang="en-US" sz="2800" b="1" dirty="0"/>
          </a:p>
        </p:txBody>
      </p:sp>
      <p:pic>
        <p:nvPicPr>
          <p:cNvPr id="6" name="Picture 19" descr="MP90043953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1419078"/>
            <a:ext cx="2686050" cy="1787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639622" y="2509838"/>
            <a:ext cx="7168753" cy="3139321"/>
          </a:xfrm>
          <a:prstGeom prst="rect">
            <a:avLst/>
          </a:prstGeom>
          <a:noFill/>
        </p:spPr>
        <p:txBody>
          <a:bodyPr wrap="square" rtlCol="0">
            <a:spAutoFit/>
          </a:bodyPr>
          <a:lstStyle/>
          <a:p>
            <a:r>
              <a:rPr lang="en-US" dirty="0"/>
              <a:t>On per-student basis</a:t>
            </a:r>
            <a:r>
              <a:rPr lang="en-US"/>
              <a:t>, inexpensive</a:t>
            </a:r>
            <a:endParaRPr lang="en-US" dirty="0"/>
          </a:p>
          <a:p>
            <a:endParaRPr lang="en-US" dirty="0"/>
          </a:p>
          <a:p>
            <a:r>
              <a:rPr lang="en-US" dirty="0"/>
              <a:t>Cognitive laboratory pre-testing possible</a:t>
            </a:r>
          </a:p>
          <a:p>
            <a:endParaRPr lang="en-US" dirty="0"/>
          </a:p>
          <a:p>
            <a:r>
              <a:rPr lang="en-US" dirty="0"/>
              <a:t>Standardization offers comparisons across schools and regions.</a:t>
            </a:r>
          </a:p>
          <a:p>
            <a:endParaRPr lang="en-US" dirty="0"/>
          </a:p>
          <a:p>
            <a:r>
              <a:rPr lang="en-US" dirty="0"/>
              <a:t>May produce high-quality items that schools and teachers can use.</a:t>
            </a:r>
          </a:p>
          <a:p>
            <a:endParaRPr lang="en-US" dirty="0"/>
          </a:p>
          <a:p>
            <a:r>
              <a:rPr lang="en-US" dirty="0"/>
              <a:t>MOST IMPORTANT: </a:t>
            </a:r>
          </a:p>
          <a:p>
            <a:r>
              <a:rPr lang="en-US" dirty="0"/>
              <a:t>	provides reliable, comparative information to all those not involved in 	a particular school</a:t>
            </a:r>
          </a:p>
        </p:txBody>
      </p:sp>
      <p:sp>
        <p:nvSpPr>
          <p:cNvPr id="8" name="Oval 7"/>
          <p:cNvSpPr/>
          <p:nvPr/>
        </p:nvSpPr>
        <p:spPr>
          <a:xfrm>
            <a:off x="274778" y="193299"/>
            <a:ext cx="182422" cy="1793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045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066800" y="344557"/>
            <a:ext cx="6705600" cy="612948"/>
          </a:xfrm>
        </p:spPr>
        <p:txBody>
          <a:bodyPr>
            <a:normAutofit/>
          </a:bodyPr>
          <a:lstStyle/>
          <a:p>
            <a:r>
              <a:rPr lang="en-US" sz="2400" dirty="0"/>
              <a:t>The more systemwide decision points, the better ?</a:t>
            </a:r>
          </a:p>
        </p:txBody>
      </p:sp>
      <p:graphicFrame>
        <p:nvGraphicFramePr>
          <p:cNvPr id="98307" name="Object 3"/>
          <p:cNvGraphicFramePr>
            <a:graphicFrameLocks noChangeAspect="1"/>
          </p:cNvGraphicFramePr>
          <p:nvPr>
            <p:extLst>
              <p:ext uri="{D42A27DB-BD31-4B8C-83A1-F6EECF244321}">
                <p14:modId xmlns:p14="http://schemas.microsoft.com/office/powerpoint/2010/main" val="95719659"/>
              </p:ext>
            </p:extLst>
          </p:nvPr>
        </p:nvGraphicFramePr>
        <p:xfrm>
          <a:off x="1295400" y="1145581"/>
          <a:ext cx="6324600" cy="4557619"/>
        </p:xfrm>
        <a:graphic>
          <a:graphicData uri="http://schemas.openxmlformats.org/presentationml/2006/ole">
            <mc:AlternateContent xmlns:mc="http://schemas.openxmlformats.org/markup-compatibility/2006">
              <mc:Choice xmlns:v="urn:schemas-microsoft-com:vml" Requires="v">
                <p:oleObj spid="_x0000_s1159" name="Worksheet" r:id="rId4" imgW="6181954" imgH="4629607" progId="Excel.Sheet.8">
                  <p:embed/>
                </p:oleObj>
              </mc:Choice>
              <mc:Fallback>
                <p:oleObj name="Worksheet" r:id="rId4" imgW="6181954" imgH="462960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145581"/>
                        <a:ext cx="6324600" cy="4557619"/>
                      </a:xfrm>
                      <a:prstGeom prst="rect">
                        <a:avLst/>
                      </a:prstGeom>
                      <a:noFill/>
                      <a:ln>
                        <a:noFill/>
                      </a:ln>
                      <a:effectLst/>
                    </p:spPr>
                  </p:pic>
                </p:oleObj>
              </mc:Fallback>
            </mc:AlternateContent>
          </a:graphicData>
        </a:graphic>
      </p:graphicFrame>
      <p:sp>
        <p:nvSpPr>
          <p:cNvPr id="5" name="Text Box 4"/>
          <p:cNvSpPr txBox="1">
            <a:spLocks noChangeArrowheads="1"/>
          </p:cNvSpPr>
          <p:nvPr/>
        </p:nvSpPr>
        <p:spPr bwMode="auto">
          <a:xfrm>
            <a:off x="1643270" y="5891276"/>
            <a:ext cx="64008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1200" dirty="0"/>
              <a:t>SOURCE: Phelps, Benchmarking to the best in mathematics, </a:t>
            </a:r>
            <a:r>
              <a:rPr lang="en-US" sz="1200" i="1" dirty="0"/>
              <a:t>Evaluation Review</a:t>
            </a:r>
            <a:r>
              <a:rPr lang="en-US" sz="1200" dirty="0"/>
              <a:t>, 2001</a:t>
            </a:r>
          </a:p>
        </p:txBody>
      </p:sp>
      <p:sp>
        <p:nvSpPr>
          <p:cNvPr id="2" name="Date Placeholder 1"/>
          <p:cNvSpPr>
            <a:spLocks noGrp="1"/>
          </p:cNvSpPr>
          <p:nvPr>
            <p:ph type="dt" sz="half" idx="10"/>
          </p:nvPr>
        </p:nvSpPr>
        <p:spPr/>
        <p:txBody>
          <a:bodyPr/>
          <a:lstStyle/>
          <a:p>
            <a:r>
              <a:rPr lang="en-US" dirty="0"/>
              <a:t>© 2016, Richard P PHELPS </a:t>
            </a:r>
          </a:p>
        </p:txBody>
      </p:sp>
      <p:sp>
        <p:nvSpPr>
          <p:cNvPr id="3" name="Footer Placeholder 2"/>
          <p:cNvSpPr>
            <a:spLocks noGrp="1"/>
          </p:cNvSpPr>
          <p:nvPr>
            <p:ph type="ftr" sz="quarter" idx="11"/>
          </p:nvPr>
        </p:nvSpPr>
        <p:spPr>
          <a:xfrm>
            <a:off x="2425148" y="6356350"/>
            <a:ext cx="5618922" cy="365125"/>
          </a:xfrm>
        </p:spPr>
        <p:txBody>
          <a:bodyPr/>
          <a:lstStyle/>
          <a:p>
            <a:r>
              <a:rPr lang="en-US" dirty="0"/>
              <a:t>International Research-to-Practice Conference, Astana, Kazakhstan, October, 2016</a:t>
            </a:r>
          </a:p>
        </p:txBody>
      </p:sp>
      <p:sp>
        <p:nvSpPr>
          <p:cNvPr id="4" name="Slide Number Placeholder 3"/>
          <p:cNvSpPr>
            <a:spLocks noGrp="1"/>
          </p:cNvSpPr>
          <p:nvPr>
            <p:ph type="sldNum" sz="quarter" idx="12"/>
          </p:nvPr>
        </p:nvSpPr>
        <p:spPr/>
        <p:txBody>
          <a:bodyPr/>
          <a:lstStyle/>
          <a:p>
            <a:fld id="{DA5E613F-CE87-BA47-BC5E-22C36CBC2B61}" type="slidenum">
              <a:rPr lang="en-US" smtClean="0"/>
              <a:t>31</a:t>
            </a:fld>
            <a:endParaRPr lang="en-US" dirty="0"/>
          </a:p>
        </p:txBody>
      </p:sp>
      <p:sp>
        <p:nvSpPr>
          <p:cNvPr id="8" name="Oval 7"/>
          <p:cNvSpPr/>
          <p:nvPr/>
        </p:nvSpPr>
        <p:spPr>
          <a:xfrm>
            <a:off x="198578" y="254863"/>
            <a:ext cx="182422" cy="1793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788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50574"/>
            <a:ext cx="8103704" cy="516835"/>
          </a:xfrm>
        </p:spPr>
        <p:txBody>
          <a:bodyPr>
            <a:normAutofit fontScale="90000"/>
          </a:bodyPr>
          <a:lstStyle/>
          <a:p>
            <a:r>
              <a:rPr lang="en-US" sz="2400" dirty="0"/>
              <a:t>Quality control has proportionally greater effect in poorer countries</a:t>
            </a:r>
          </a:p>
        </p:txBody>
      </p:sp>
      <p:graphicFrame>
        <p:nvGraphicFramePr>
          <p:cNvPr id="99331" name="Object 3"/>
          <p:cNvGraphicFramePr>
            <a:graphicFrameLocks noChangeAspect="1"/>
          </p:cNvGraphicFramePr>
          <p:nvPr>
            <p:extLst>
              <p:ext uri="{D42A27DB-BD31-4B8C-83A1-F6EECF244321}">
                <p14:modId xmlns:p14="http://schemas.microsoft.com/office/powerpoint/2010/main" val="295057210"/>
              </p:ext>
            </p:extLst>
          </p:nvPr>
        </p:nvGraphicFramePr>
        <p:xfrm>
          <a:off x="1371600" y="1151559"/>
          <a:ext cx="6400800" cy="4673696"/>
        </p:xfrm>
        <a:graphic>
          <a:graphicData uri="http://schemas.openxmlformats.org/presentationml/2006/ole">
            <mc:AlternateContent xmlns:mc="http://schemas.openxmlformats.org/markup-compatibility/2006">
              <mc:Choice xmlns:v="urn:schemas-microsoft-com:vml" Requires="v">
                <p:oleObj spid="_x0000_s23686" name="Worksheet" r:id="rId4" imgW="4934407" imgH="4419905" progId="Excel.Sheet.8">
                  <p:embed/>
                </p:oleObj>
              </mc:Choice>
              <mc:Fallback>
                <p:oleObj name="Worksheet" r:id="rId4" imgW="4934407" imgH="441990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151559"/>
                        <a:ext cx="6400800" cy="4673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9332" name="Text Box 4"/>
          <p:cNvSpPr txBox="1">
            <a:spLocks noChangeArrowheads="1"/>
          </p:cNvSpPr>
          <p:nvPr/>
        </p:nvSpPr>
        <p:spPr bwMode="auto">
          <a:xfrm>
            <a:off x="1543878" y="5979960"/>
            <a:ext cx="640080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1200" dirty="0"/>
              <a:t>SOURCE: Phelps, Benchmarking to the best in mathematics, </a:t>
            </a:r>
            <a:r>
              <a:rPr lang="en-US" sz="1200" i="1" dirty="0"/>
              <a:t>Evaluation Review</a:t>
            </a:r>
            <a:r>
              <a:rPr lang="en-US" sz="1200" dirty="0"/>
              <a:t>, 2001</a:t>
            </a:r>
          </a:p>
        </p:txBody>
      </p:sp>
      <p:sp>
        <p:nvSpPr>
          <p:cNvPr id="2" name="Date Placeholder 1"/>
          <p:cNvSpPr>
            <a:spLocks noGrp="1"/>
          </p:cNvSpPr>
          <p:nvPr>
            <p:ph type="dt" sz="half" idx="10"/>
          </p:nvPr>
        </p:nvSpPr>
        <p:spPr/>
        <p:txBody>
          <a:bodyPr/>
          <a:lstStyle/>
          <a:p>
            <a:r>
              <a:rPr lang="en-US" dirty="0"/>
              <a:t>© 2016, Richard P PHELPS </a:t>
            </a:r>
          </a:p>
        </p:txBody>
      </p:sp>
      <p:sp>
        <p:nvSpPr>
          <p:cNvPr id="3" name="Footer Placeholder 2"/>
          <p:cNvSpPr>
            <a:spLocks noGrp="1"/>
          </p:cNvSpPr>
          <p:nvPr>
            <p:ph type="ftr" sz="quarter" idx="11"/>
          </p:nvPr>
        </p:nvSpPr>
        <p:spPr>
          <a:xfrm>
            <a:off x="2438400" y="6356350"/>
            <a:ext cx="5645426" cy="365125"/>
          </a:xfrm>
        </p:spPr>
        <p:txBody>
          <a:bodyPr/>
          <a:lstStyle/>
          <a:p>
            <a:r>
              <a:rPr lang="en-US" dirty="0"/>
              <a:t>International Research-to-Practice Conference, Astana, Kazakhstan, October, 2016</a:t>
            </a:r>
          </a:p>
        </p:txBody>
      </p:sp>
      <p:sp>
        <p:nvSpPr>
          <p:cNvPr id="4" name="Slide Number Placeholder 3"/>
          <p:cNvSpPr>
            <a:spLocks noGrp="1"/>
          </p:cNvSpPr>
          <p:nvPr>
            <p:ph type="sldNum" sz="quarter" idx="12"/>
          </p:nvPr>
        </p:nvSpPr>
        <p:spPr/>
        <p:txBody>
          <a:bodyPr/>
          <a:lstStyle/>
          <a:p>
            <a:fld id="{DA5E613F-CE87-BA47-BC5E-22C36CBC2B61}" type="slidenum">
              <a:rPr lang="en-US" smtClean="0"/>
              <a:t>32</a:t>
            </a:fld>
            <a:endParaRPr lang="en-US" dirty="0"/>
          </a:p>
        </p:txBody>
      </p:sp>
      <p:sp>
        <p:nvSpPr>
          <p:cNvPr id="8" name="Oval 7"/>
          <p:cNvSpPr/>
          <p:nvPr/>
        </p:nvSpPr>
        <p:spPr>
          <a:xfrm>
            <a:off x="198578" y="254863"/>
            <a:ext cx="182422" cy="1793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197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2016, Richard P PHELPS </a:t>
            </a:r>
          </a:p>
        </p:txBody>
      </p:sp>
      <p:sp>
        <p:nvSpPr>
          <p:cNvPr id="3" name="Footer Placeholder 2"/>
          <p:cNvSpPr>
            <a:spLocks noGrp="1"/>
          </p:cNvSpPr>
          <p:nvPr>
            <p:ph type="ftr" sz="quarter" idx="11"/>
          </p:nvPr>
        </p:nvSpPr>
        <p:spPr/>
        <p:txBody>
          <a:bodyPr/>
          <a:lstStyle/>
          <a:p>
            <a:r>
              <a:rPr lang="en-US" dirty="0"/>
              <a:t>International Research-to-Practice Conference, Astana, Kazakhstan, October, 2016</a:t>
            </a:r>
          </a:p>
        </p:txBody>
      </p:sp>
      <p:sp>
        <p:nvSpPr>
          <p:cNvPr id="4" name="Slide Number Placeholder 3"/>
          <p:cNvSpPr>
            <a:spLocks noGrp="1"/>
          </p:cNvSpPr>
          <p:nvPr>
            <p:ph type="sldNum" sz="quarter" idx="12"/>
          </p:nvPr>
        </p:nvSpPr>
        <p:spPr/>
        <p:txBody>
          <a:bodyPr/>
          <a:lstStyle/>
          <a:p>
            <a:fld id="{DA5E613F-CE87-BA47-BC5E-22C36CBC2B61}" type="slidenum">
              <a:rPr lang="en-US" smtClean="0"/>
              <a:t>33</a:t>
            </a:fld>
            <a:endParaRPr lang="en-US" dirty="0"/>
          </a:p>
        </p:txBody>
      </p:sp>
      <p:sp>
        <p:nvSpPr>
          <p:cNvPr id="7" name="TextBox 6"/>
          <p:cNvSpPr txBox="1"/>
          <p:nvPr/>
        </p:nvSpPr>
        <p:spPr>
          <a:xfrm>
            <a:off x="2552700" y="867982"/>
            <a:ext cx="4635958" cy="830997"/>
          </a:xfrm>
          <a:prstGeom prst="rect">
            <a:avLst/>
          </a:prstGeom>
          <a:noFill/>
        </p:spPr>
        <p:txBody>
          <a:bodyPr wrap="square" rtlCol="0">
            <a:spAutoFit/>
          </a:bodyPr>
          <a:lstStyle/>
          <a:p>
            <a:r>
              <a:rPr lang="es-CL" sz="2400" dirty="0"/>
              <a:t>TIMSS, PIRLS, CIVED, SITES, ICILS, PPP, ECES, TEDS </a:t>
            </a:r>
          </a:p>
        </p:txBody>
      </p:sp>
      <p:sp>
        <p:nvSpPr>
          <p:cNvPr id="8" name="TextBox 7"/>
          <p:cNvSpPr txBox="1"/>
          <p:nvPr/>
        </p:nvSpPr>
        <p:spPr>
          <a:xfrm>
            <a:off x="1027153" y="842051"/>
            <a:ext cx="1083180" cy="707886"/>
          </a:xfrm>
          <a:prstGeom prst="rect">
            <a:avLst/>
          </a:prstGeom>
          <a:noFill/>
        </p:spPr>
        <p:txBody>
          <a:bodyPr wrap="square" rtlCol="0">
            <a:spAutoFit/>
          </a:bodyPr>
          <a:lstStyle/>
          <a:p>
            <a:r>
              <a:rPr lang="es-CL" sz="4000" dirty="0"/>
              <a:t>IEA:</a:t>
            </a:r>
          </a:p>
        </p:txBody>
      </p:sp>
      <p:sp>
        <p:nvSpPr>
          <p:cNvPr id="9" name="TextBox 8"/>
          <p:cNvSpPr txBox="1"/>
          <p:nvPr/>
        </p:nvSpPr>
        <p:spPr>
          <a:xfrm>
            <a:off x="1027153" y="2567659"/>
            <a:ext cx="2835683" cy="707886"/>
          </a:xfrm>
          <a:prstGeom prst="rect">
            <a:avLst/>
          </a:prstGeom>
          <a:noFill/>
        </p:spPr>
        <p:txBody>
          <a:bodyPr wrap="square" rtlCol="0" anchor="ctr">
            <a:spAutoFit/>
          </a:bodyPr>
          <a:lstStyle/>
          <a:p>
            <a:r>
              <a:rPr lang="es-CL" sz="4000" dirty="0"/>
              <a:t>OECD PISA:</a:t>
            </a:r>
          </a:p>
        </p:txBody>
      </p:sp>
      <p:sp>
        <p:nvSpPr>
          <p:cNvPr id="10" name="TextBox 9"/>
          <p:cNvSpPr txBox="1"/>
          <p:nvPr/>
        </p:nvSpPr>
        <p:spPr>
          <a:xfrm>
            <a:off x="1034397" y="4175460"/>
            <a:ext cx="3036605" cy="707886"/>
          </a:xfrm>
          <a:prstGeom prst="rect">
            <a:avLst/>
          </a:prstGeom>
          <a:noFill/>
        </p:spPr>
        <p:txBody>
          <a:bodyPr wrap="square" rtlCol="0" anchor="ctr">
            <a:spAutoFit/>
          </a:bodyPr>
          <a:lstStyle/>
          <a:p>
            <a:r>
              <a:rPr lang="es-CL" sz="4000" dirty="0"/>
              <a:t>World Bank:</a:t>
            </a:r>
          </a:p>
        </p:txBody>
      </p:sp>
      <p:sp>
        <p:nvSpPr>
          <p:cNvPr id="11" name="TextBox 10"/>
          <p:cNvSpPr txBox="1"/>
          <p:nvPr/>
        </p:nvSpPr>
        <p:spPr>
          <a:xfrm>
            <a:off x="4071002" y="2566797"/>
            <a:ext cx="3932733" cy="830997"/>
          </a:xfrm>
          <a:prstGeom prst="rect">
            <a:avLst/>
          </a:prstGeom>
          <a:noFill/>
        </p:spPr>
        <p:txBody>
          <a:bodyPr wrap="square" rtlCol="0">
            <a:spAutoFit/>
          </a:bodyPr>
          <a:lstStyle/>
          <a:p>
            <a:r>
              <a:rPr lang="es-CL" sz="2400" dirty="0"/>
              <a:t>PISA, PISA for schools</a:t>
            </a:r>
          </a:p>
          <a:p>
            <a:r>
              <a:rPr lang="es-CL" sz="2400" dirty="0"/>
              <a:t>PISA for development</a:t>
            </a:r>
          </a:p>
        </p:txBody>
      </p:sp>
      <p:sp>
        <p:nvSpPr>
          <p:cNvPr id="13" name="TextBox 12"/>
          <p:cNvSpPr txBox="1"/>
          <p:nvPr/>
        </p:nvSpPr>
        <p:spPr>
          <a:xfrm>
            <a:off x="4071002" y="4237015"/>
            <a:ext cx="3773514" cy="830997"/>
          </a:xfrm>
          <a:prstGeom prst="rect">
            <a:avLst/>
          </a:prstGeom>
          <a:noFill/>
        </p:spPr>
        <p:txBody>
          <a:bodyPr wrap="square" rtlCol="0">
            <a:spAutoFit/>
          </a:bodyPr>
          <a:lstStyle/>
          <a:p>
            <a:r>
              <a:rPr lang="es-CL" sz="2400" dirty="0"/>
              <a:t>READ, SABER</a:t>
            </a:r>
          </a:p>
          <a:p>
            <a:r>
              <a:rPr lang="is-IS" sz="2400" dirty="0"/>
              <a:t>…p</a:t>
            </a:r>
            <a:r>
              <a:rPr lang="es-CL" sz="2400" dirty="0"/>
              <a:t>rovides funding for PISA </a:t>
            </a:r>
          </a:p>
        </p:txBody>
      </p:sp>
    </p:spTree>
    <p:extLst>
      <p:ext uri="{BB962C8B-B14F-4D97-AF65-F5344CB8AC3E}">
        <p14:creationId xmlns:p14="http://schemas.microsoft.com/office/powerpoint/2010/main" val="637942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282436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34</a:t>
            </a:fld>
            <a:endParaRPr lang="en-US" altLang="en-US" sz="1000" dirty="0">
              <a:solidFill>
                <a:schemeClr val="tx1"/>
              </a:solidFill>
            </a:endParaRPr>
          </a:p>
        </p:txBody>
      </p:sp>
      <p:sp>
        <p:nvSpPr>
          <p:cNvPr id="2" name="TextBox 1"/>
          <p:cNvSpPr txBox="1"/>
          <p:nvPr/>
        </p:nvSpPr>
        <p:spPr>
          <a:xfrm>
            <a:off x="1157333" y="647700"/>
            <a:ext cx="6863603" cy="523220"/>
          </a:xfrm>
          <a:prstGeom prst="rect">
            <a:avLst/>
          </a:prstGeom>
          <a:noFill/>
        </p:spPr>
        <p:txBody>
          <a:bodyPr wrap="square" rtlCol="0">
            <a:spAutoFit/>
          </a:bodyPr>
          <a:lstStyle/>
          <a:p>
            <a:r>
              <a:rPr lang="en-US" sz="2800" b="1" dirty="0"/>
              <a:t>The effect of international testing programs</a:t>
            </a:r>
          </a:p>
        </p:txBody>
      </p:sp>
      <p:pic>
        <p:nvPicPr>
          <p:cNvPr id="6" name="Picture 5"/>
          <p:cNvPicPr>
            <a:picLocks noChangeAspect="1"/>
          </p:cNvPicPr>
          <p:nvPr/>
        </p:nvPicPr>
        <p:blipFill>
          <a:blip r:embed="rId3"/>
          <a:stretch>
            <a:fillRect/>
          </a:stretch>
        </p:blipFill>
        <p:spPr>
          <a:xfrm>
            <a:off x="3224419" y="2916894"/>
            <a:ext cx="3805031" cy="2536687"/>
          </a:xfrm>
          <a:prstGeom prst="rect">
            <a:avLst/>
          </a:prstGeom>
        </p:spPr>
      </p:pic>
      <p:sp>
        <p:nvSpPr>
          <p:cNvPr id="8" name="TextBox 7"/>
          <p:cNvSpPr txBox="1"/>
          <p:nvPr/>
        </p:nvSpPr>
        <p:spPr>
          <a:xfrm rot="16200000">
            <a:off x="-1030107" y="3494615"/>
            <a:ext cx="4836546" cy="461665"/>
          </a:xfrm>
          <a:prstGeom prst="rect">
            <a:avLst/>
          </a:prstGeom>
          <a:noFill/>
        </p:spPr>
        <p:txBody>
          <a:bodyPr wrap="square" rtlCol="0">
            <a:spAutoFit/>
          </a:bodyPr>
          <a:lstStyle/>
          <a:p>
            <a:r>
              <a:rPr lang="en-US" sz="2400" dirty="0"/>
              <a:t>Freedom to design your testing</a:t>
            </a:r>
          </a:p>
        </p:txBody>
      </p:sp>
      <p:sp>
        <p:nvSpPr>
          <p:cNvPr id="9" name="TextBox 8"/>
          <p:cNvSpPr txBox="1"/>
          <p:nvPr/>
        </p:nvSpPr>
        <p:spPr>
          <a:xfrm>
            <a:off x="2514600" y="2076450"/>
            <a:ext cx="914400" cy="646331"/>
          </a:xfrm>
          <a:prstGeom prst="rect">
            <a:avLst/>
          </a:prstGeom>
          <a:noFill/>
        </p:spPr>
        <p:txBody>
          <a:bodyPr wrap="square" rtlCol="0">
            <a:spAutoFit/>
          </a:bodyPr>
          <a:lstStyle/>
          <a:p>
            <a:pPr algn="ctr"/>
            <a:r>
              <a:rPr lang="en-US" dirty="0"/>
              <a:t>school</a:t>
            </a:r>
          </a:p>
          <a:p>
            <a:pPr algn="ctr"/>
            <a:r>
              <a:rPr lang="en-US" dirty="0"/>
              <a:t>tests</a:t>
            </a:r>
          </a:p>
        </p:txBody>
      </p:sp>
      <p:sp>
        <p:nvSpPr>
          <p:cNvPr id="13" name="TextBox 12"/>
          <p:cNvSpPr txBox="1"/>
          <p:nvPr/>
        </p:nvSpPr>
        <p:spPr>
          <a:xfrm>
            <a:off x="6134100" y="2076450"/>
            <a:ext cx="1828800" cy="646331"/>
          </a:xfrm>
          <a:prstGeom prst="rect">
            <a:avLst/>
          </a:prstGeom>
          <a:noFill/>
        </p:spPr>
        <p:txBody>
          <a:bodyPr wrap="square" rtlCol="0">
            <a:spAutoFit/>
          </a:bodyPr>
          <a:lstStyle/>
          <a:p>
            <a:pPr algn="ctr"/>
            <a:r>
              <a:rPr lang="en-US" dirty="0"/>
              <a:t>international tests</a:t>
            </a:r>
          </a:p>
        </p:txBody>
      </p:sp>
      <p:sp>
        <p:nvSpPr>
          <p:cNvPr id="14" name="TextBox 13"/>
          <p:cNvSpPr txBox="1"/>
          <p:nvPr/>
        </p:nvSpPr>
        <p:spPr>
          <a:xfrm>
            <a:off x="3828811" y="5453581"/>
            <a:ext cx="2667000" cy="369332"/>
          </a:xfrm>
          <a:prstGeom prst="rect">
            <a:avLst/>
          </a:prstGeom>
          <a:noFill/>
        </p:spPr>
        <p:txBody>
          <a:bodyPr wrap="square" rtlCol="0">
            <a:spAutoFit/>
          </a:bodyPr>
          <a:lstStyle/>
          <a:p>
            <a:pPr algn="ctr"/>
            <a:r>
              <a:rPr lang="en-US" dirty="0"/>
              <a:t>state and national tests</a:t>
            </a:r>
          </a:p>
        </p:txBody>
      </p:sp>
    </p:spTree>
    <p:extLst>
      <p:ext uri="{BB962C8B-B14F-4D97-AF65-F5344CB8AC3E}">
        <p14:creationId xmlns:p14="http://schemas.microsoft.com/office/powerpoint/2010/main" val="1688900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2016, Richard P PHELPS </a:t>
            </a:r>
          </a:p>
        </p:txBody>
      </p:sp>
      <p:sp>
        <p:nvSpPr>
          <p:cNvPr id="3" name="Footer Placeholder 2"/>
          <p:cNvSpPr>
            <a:spLocks noGrp="1"/>
          </p:cNvSpPr>
          <p:nvPr>
            <p:ph type="ftr" sz="quarter" idx="11"/>
          </p:nvPr>
        </p:nvSpPr>
        <p:spPr/>
        <p:txBody>
          <a:bodyPr/>
          <a:lstStyle/>
          <a:p>
            <a:r>
              <a:rPr lang="en-US" dirty="0"/>
              <a:t>International Research-to-Practice Conference, Astana, Kazakhstan, October, 2016</a:t>
            </a:r>
          </a:p>
        </p:txBody>
      </p:sp>
      <p:sp>
        <p:nvSpPr>
          <p:cNvPr id="4" name="Slide Number Placeholder 3"/>
          <p:cNvSpPr>
            <a:spLocks noGrp="1"/>
          </p:cNvSpPr>
          <p:nvPr>
            <p:ph type="sldNum" sz="quarter" idx="12"/>
          </p:nvPr>
        </p:nvSpPr>
        <p:spPr/>
        <p:txBody>
          <a:bodyPr/>
          <a:lstStyle/>
          <a:p>
            <a:fld id="{DA5E613F-CE87-BA47-BC5E-22C36CBC2B61}" type="slidenum">
              <a:rPr lang="en-US" smtClean="0"/>
              <a:t>35</a:t>
            </a:fld>
            <a:endParaRPr lang="en-US" dirty="0"/>
          </a:p>
        </p:txBody>
      </p:sp>
      <p:sp>
        <p:nvSpPr>
          <p:cNvPr id="7" name="TextBox 6"/>
          <p:cNvSpPr txBox="1"/>
          <p:nvPr/>
        </p:nvSpPr>
        <p:spPr>
          <a:xfrm>
            <a:off x="457200" y="564365"/>
            <a:ext cx="8229600" cy="1261884"/>
          </a:xfrm>
          <a:prstGeom prst="rect">
            <a:avLst/>
          </a:prstGeom>
          <a:noFill/>
        </p:spPr>
        <p:txBody>
          <a:bodyPr wrap="square" rtlCol="0">
            <a:spAutoFit/>
          </a:bodyPr>
          <a:lstStyle/>
          <a:p>
            <a:pPr algn="ctr"/>
            <a:r>
              <a:rPr lang="es-CL" sz="2800" b="1" dirty="0"/>
              <a:t>OECD and World Bank are run by economists </a:t>
            </a:r>
          </a:p>
          <a:p>
            <a:pPr algn="ctr"/>
            <a:endParaRPr lang="es-CL" sz="1000" dirty="0"/>
          </a:p>
          <a:p>
            <a:pPr algn="ctr"/>
            <a:r>
              <a:rPr lang="es-CL" sz="2800" dirty="0"/>
              <a:t>How well do economists understand PSYCHO-metrics?</a:t>
            </a:r>
          </a:p>
          <a:p>
            <a:endParaRPr lang="es-CL" sz="1000" dirty="0"/>
          </a:p>
        </p:txBody>
      </p:sp>
      <p:sp>
        <p:nvSpPr>
          <p:cNvPr id="11" name="TextBox 10"/>
          <p:cNvSpPr txBox="1"/>
          <p:nvPr/>
        </p:nvSpPr>
        <p:spPr>
          <a:xfrm>
            <a:off x="633713" y="2108153"/>
            <a:ext cx="4091194" cy="2893100"/>
          </a:xfrm>
          <a:prstGeom prst="rect">
            <a:avLst/>
          </a:prstGeom>
          <a:noFill/>
        </p:spPr>
        <p:txBody>
          <a:bodyPr wrap="square" rtlCol="0">
            <a:spAutoFit/>
          </a:bodyPr>
          <a:lstStyle/>
          <a:p>
            <a:endParaRPr lang="es-CL" dirty="0"/>
          </a:p>
          <a:p>
            <a:r>
              <a:rPr lang="es-CL" dirty="0"/>
              <a:t>Some interesting examples:  </a:t>
            </a:r>
          </a:p>
          <a:p>
            <a:endParaRPr lang="es-CL" sz="800" dirty="0"/>
          </a:p>
          <a:p>
            <a:pPr lvl="1"/>
            <a:r>
              <a:rPr lang="es-CL" sz="2400" dirty="0"/>
              <a:t>Chile’s national testing program, funded by the World Bank</a:t>
            </a:r>
          </a:p>
          <a:p>
            <a:endParaRPr lang="es-CL" dirty="0"/>
          </a:p>
          <a:p>
            <a:pPr lvl="1"/>
            <a:r>
              <a:rPr lang="es-CL" sz="2400" dirty="0"/>
              <a:t>OECD’s “Synergies for Better Learning” project</a:t>
            </a:r>
          </a:p>
        </p:txBody>
      </p:sp>
      <p:pic>
        <p:nvPicPr>
          <p:cNvPr id="12" name="Picture 5" descr="C:\Program Files\Common Files\Microsoft Shared\Clipart\cagcat50\BS02064_.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391" y="2608772"/>
            <a:ext cx="3111010" cy="28365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06530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 2016, Richard P PHELPS </a:t>
            </a:r>
          </a:p>
        </p:txBody>
      </p:sp>
      <p:sp>
        <p:nvSpPr>
          <p:cNvPr id="3" name="Footer Placeholder 2"/>
          <p:cNvSpPr>
            <a:spLocks noGrp="1"/>
          </p:cNvSpPr>
          <p:nvPr>
            <p:ph type="ftr" sz="quarter" idx="11"/>
          </p:nvPr>
        </p:nvSpPr>
        <p:spPr/>
        <p:txBody>
          <a:bodyPr/>
          <a:lstStyle/>
          <a:p>
            <a:r>
              <a:rPr lang="en-US" dirty="0"/>
              <a:t>International Research-to-Practice Conference, Astana, Kazakhstan, October, 2016</a:t>
            </a:r>
          </a:p>
        </p:txBody>
      </p:sp>
      <p:sp>
        <p:nvSpPr>
          <p:cNvPr id="4" name="Slide Number Placeholder 3"/>
          <p:cNvSpPr>
            <a:spLocks noGrp="1"/>
          </p:cNvSpPr>
          <p:nvPr>
            <p:ph type="sldNum" sz="quarter" idx="12"/>
          </p:nvPr>
        </p:nvSpPr>
        <p:spPr/>
        <p:txBody>
          <a:bodyPr/>
          <a:lstStyle/>
          <a:p>
            <a:fld id="{DA5E613F-CE87-BA47-BC5E-22C36CBC2B61}" type="slidenum">
              <a:rPr lang="en-US" smtClean="0"/>
              <a:t>36</a:t>
            </a:fld>
            <a:endParaRPr lang="en-US" dirty="0"/>
          </a:p>
        </p:txBody>
      </p:sp>
      <p:sp>
        <p:nvSpPr>
          <p:cNvPr id="5" name="TextBox 4"/>
          <p:cNvSpPr txBox="1"/>
          <p:nvPr/>
        </p:nvSpPr>
        <p:spPr>
          <a:xfrm>
            <a:off x="690995" y="567600"/>
            <a:ext cx="4762257" cy="523220"/>
          </a:xfrm>
          <a:prstGeom prst="rect">
            <a:avLst/>
          </a:prstGeom>
          <a:noFill/>
        </p:spPr>
        <p:txBody>
          <a:bodyPr wrap="square" rtlCol="0">
            <a:spAutoFit/>
          </a:bodyPr>
          <a:lstStyle/>
          <a:p>
            <a:r>
              <a:rPr lang="es-CL" sz="2800" b="1" dirty="0"/>
              <a:t>Some interesting oddities:</a:t>
            </a:r>
          </a:p>
        </p:txBody>
      </p:sp>
      <p:sp>
        <p:nvSpPr>
          <p:cNvPr id="6" name="TextBox 5"/>
          <p:cNvSpPr txBox="1"/>
          <p:nvPr/>
        </p:nvSpPr>
        <p:spPr>
          <a:xfrm>
            <a:off x="1235887" y="1568610"/>
            <a:ext cx="3847156" cy="1569660"/>
          </a:xfrm>
          <a:prstGeom prst="rect">
            <a:avLst/>
          </a:prstGeom>
          <a:noFill/>
        </p:spPr>
        <p:txBody>
          <a:bodyPr wrap="square" rtlCol="0">
            <a:spAutoFit/>
          </a:bodyPr>
          <a:lstStyle/>
          <a:p>
            <a:r>
              <a:rPr lang="es-CL" sz="2400" dirty="0"/>
              <a:t>World Bank educational assessment chiefs are always Irish nationals affiliated with Boston College in the USA.</a:t>
            </a:r>
          </a:p>
        </p:txBody>
      </p:sp>
      <p:sp>
        <p:nvSpPr>
          <p:cNvPr id="7" name="TextBox 6"/>
          <p:cNvSpPr txBox="1"/>
          <p:nvPr/>
        </p:nvSpPr>
        <p:spPr>
          <a:xfrm>
            <a:off x="4429399" y="4220692"/>
            <a:ext cx="4257401" cy="1569660"/>
          </a:xfrm>
          <a:prstGeom prst="rect">
            <a:avLst/>
          </a:prstGeom>
          <a:noFill/>
        </p:spPr>
        <p:txBody>
          <a:bodyPr wrap="square" rtlCol="0">
            <a:spAutoFit/>
          </a:bodyPr>
          <a:lstStyle/>
          <a:p>
            <a:r>
              <a:rPr lang="es-CL" sz="2400" dirty="0"/>
              <a:t>PISA is universally interpreted as an achievement test, even by the OECD. In reality, it has been an unvalidated aptitude test.</a:t>
            </a:r>
          </a:p>
        </p:txBody>
      </p:sp>
      <p:pic>
        <p:nvPicPr>
          <p:cNvPr id="9" name="Picture 8"/>
          <p:cNvPicPr>
            <a:picLocks noChangeAspect="1"/>
          </p:cNvPicPr>
          <p:nvPr/>
        </p:nvPicPr>
        <p:blipFill>
          <a:blip r:embed="rId3"/>
          <a:stretch>
            <a:fillRect/>
          </a:stretch>
        </p:blipFill>
        <p:spPr>
          <a:xfrm>
            <a:off x="5755361" y="1086674"/>
            <a:ext cx="2398039" cy="2055462"/>
          </a:xfrm>
          <a:prstGeom prst="rect">
            <a:avLst/>
          </a:prstGeom>
        </p:spPr>
      </p:pic>
      <p:pic>
        <p:nvPicPr>
          <p:cNvPr id="10" name="Picture 9"/>
          <p:cNvPicPr>
            <a:picLocks noChangeAspect="1"/>
          </p:cNvPicPr>
          <p:nvPr/>
        </p:nvPicPr>
        <p:blipFill>
          <a:blip r:embed="rId4"/>
          <a:stretch>
            <a:fillRect/>
          </a:stretch>
        </p:blipFill>
        <p:spPr>
          <a:xfrm>
            <a:off x="806539" y="3748995"/>
            <a:ext cx="3246048" cy="2232560"/>
          </a:xfrm>
          <a:prstGeom prst="rect">
            <a:avLst/>
          </a:prstGeom>
        </p:spPr>
      </p:pic>
    </p:spTree>
    <p:extLst>
      <p:ext uri="{BB962C8B-B14F-4D97-AF65-F5344CB8AC3E}">
        <p14:creationId xmlns:p14="http://schemas.microsoft.com/office/powerpoint/2010/main" val="3031537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6"/>
          <p:cNvSpPr>
            <a:spLocks noChangeArrowheads="1"/>
          </p:cNvSpPr>
          <p:nvPr/>
        </p:nvSpPr>
        <p:spPr bwMode="auto">
          <a:xfrm>
            <a:off x="457200" y="304800"/>
            <a:ext cx="8305800" cy="1020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3200" b="1" dirty="0">
                <a:latin typeface="Arial" charset="0"/>
              </a:rPr>
              <a:t>Designing an Assessment System</a:t>
            </a:r>
            <a:endParaRPr lang="en-US" sz="3200" b="1" dirty="0">
              <a:solidFill>
                <a:schemeClr val="tx2"/>
              </a:solidFill>
            </a:endParaRPr>
          </a:p>
        </p:txBody>
      </p:sp>
      <p:sp>
        <p:nvSpPr>
          <p:cNvPr id="84997" name="Rectangle 8"/>
          <p:cNvSpPr>
            <a:spLocks noChangeArrowheads="1"/>
          </p:cNvSpPr>
          <p:nvPr/>
        </p:nvSpPr>
        <p:spPr bwMode="auto">
          <a:xfrm>
            <a:off x="381000" y="5199743"/>
            <a:ext cx="8382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lnSpc>
                <a:spcPct val="80000"/>
              </a:lnSpc>
              <a:spcBef>
                <a:spcPct val="20000"/>
              </a:spcBef>
            </a:pPr>
            <a:r>
              <a:rPr lang="en-US" sz="3200" dirty="0"/>
              <a:t>r</a:t>
            </a:r>
            <a:r>
              <a:rPr lang="en-US" sz="3200" dirty="0">
                <a:solidFill>
                  <a:schemeClr val="tx1"/>
                </a:solidFill>
              </a:rPr>
              <a:t>ichard {at} nonpartisaneducation {dot} org</a:t>
            </a:r>
          </a:p>
        </p:txBody>
      </p:sp>
      <p:pic>
        <p:nvPicPr>
          <p:cNvPr id="8499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188913"/>
            <a:ext cx="19335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6103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4</a:t>
            </a:fld>
            <a:endParaRPr lang="en-US" altLang="en-US" sz="1000" dirty="0">
              <a:solidFill>
                <a:schemeClr val="tx1"/>
              </a:solidFill>
            </a:endParaRPr>
          </a:p>
        </p:txBody>
      </p:sp>
      <p:pic>
        <p:nvPicPr>
          <p:cNvPr id="2" name="Picture 1" descr="EbbinghausForgettingCurve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72" y="1195130"/>
            <a:ext cx="7445228" cy="4862769"/>
          </a:xfrm>
          <a:prstGeom prst="rect">
            <a:avLst/>
          </a:prstGeom>
        </p:spPr>
      </p:pic>
      <p:sp>
        <p:nvSpPr>
          <p:cNvPr id="3" name="TextBox 2"/>
          <p:cNvSpPr txBox="1"/>
          <p:nvPr/>
        </p:nvSpPr>
        <p:spPr>
          <a:xfrm>
            <a:off x="2651923" y="408709"/>
            <a:ext cx="3865832" cy="523220"/>
          </a:xfrm>
          <a:prstGeom prst="rect">
            <a:avLst/>
          </a:prstGeom>
          <a:noFill/>
        </p:spPr>
        <p:txBody>
          <a:bodyPr wrap="square" rtlCol="0">
            <a:spAutoFit/>
          </a:bodyPr>
          <a:lstStyle/>
          <a:p>
            <a:pPr algn="ctr"/>
            <a:r>
              <a:rPr lang="es-CL" sz="2800" b="1" dirty="0"/>
              <a:t>Forgetting Curve (1870s)</a:t>
            </a:r>
          </a:p>
        </p:txBody>
      </p:sp>
    </p:spTree>
    <p:extLst>
      <p:ext uri="{BB962C8B-B14F-4D97-AF65-F5344CB8AC3E}">
        <p14:creationId xmlns:p14="http://schemas.microsoft.com/office/powerpoint/2010/main" val="163416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5</a:t>
            </a:fld>
            <a:endParaRPr lang="en-US" altLang="en-US" sz="1000" dirty="0">
              <a:solidFill>
                <a:schemeClr val="tx1"/>
              </a:solidFill>
            </a:endParaRPr>
          </a:p>
        </p:txBody>
      </p:sp>
      <p:pic>
        <p:nvPicPr>
          <p:cNvPr id="2" name="Picture 1" descr="Ebbinghaus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20" y="392151"/>
            <a:ext cx="8340780" cy="5658202"/>
          </a:xfrm>
          <a:prstGeom prst="rect">
            <a:avLst/>
          </a:prstGeom>
        </p:spPr>
      </p:pic>
    </p:spTree>
    <p:extLst>
      <p:ext uri="{BB962C8B-B14F-4D97-AF65-F5344CB8AC3E}">
        <p14:creationId xmlns:p14="http://schemas.microsoft.com/office/powerpoint/2010/main" val="99825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6</a:t>
            </a:fld>
            <a:endParaRPr lang="en-US" altLang="en-US" sz="1000" dirty="0">
              <a:solidFill>
                <a:schemeClr val="tx1"/>
              </a:solidFill>
            </a:endParaRPr>
          </a:p>
        </p:txBody>
      </p:sp>
      <p:sp>
        <p:nvSpPr>
          <p:cNvPr id="2" name="TextBox 1"/>
          <p:cNvSpPr txBox="1"/>
          <p:nvPr/>
        </p:nvSpPr>
        <p:spPr>
          <a:xfrm>
            <a:off x="877749" y="1363197"/>
            <a:ext cx="3529673" cy="2985433"/>
          </a:xfrm>
          <a:prstGeom prst="rect">
            <a:avLst/>
          </a:prstGeom>
          <a:noFill/>
        </p:spPr>
        <p:txBody>
          <a:bodyPr wrap="square" rtlCol="0">
            <a:spAutoFit/>
          </a:bodyPr>
          <a:lstStyle/>
          <a:p>
            <a:r>
              <a:rPr lang="es-CL" sz="3200" dirty="0"/>
              <a:t>Ebbinghaus:</a:t>
            </a:r>
          </a:p>
          <a:p>
            <a:endParaRPr lang="es-CL" sz="3200" dirty="0"/>
          </a:p>
          <a:p>
            <a:endParaRPr lang="es-CL" sz="1000" dirty="0"/>
          </a:p>
          <a:p>
            <a:r>
              <a:rPr lang="es-CL" sz="3200" dirty="0"/>
              <a:t>“Learning usually requires rehearsal </a:t>
            </a:r>
          </a:p>
          <a:p>
            <a:r>
              <a:rPr lang="es-CL" sz="3200" dirty="0"/>
              <a:t>or repetition”</a:t>
            </a:r>
            <a:endParaRPr lang="es-CL" dirty="0"/>
          </a:p>
          <a:p>
            <a:endParaRPr lang="es-CL" dirty="0"/>
          </a:p>
        </p:txBody>
      </p:sp>
      <p:pic>
        <p:nvPicPr>
          <p:cNvPr id="3" name="Picture 2" descr="Screen Shot 2016-10-10 at 8.36.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853" y="821654"/>
            <a:ext cx="3388147" cy="4745034"/>
          </a:xfrm>
          <a:prstGeom prst="rect">
            <a:avLst/>
          </a:prstGeom>
        </p:spPr>
      </p:pic>
    </p:spTree>
    <p:extLst>
      <p:ext uri="{BB962C8B-B14F-4D97-AF65-F5344CB8AC3E}">
        <p14:creationId xmlns:p14="http://schemas.microsoft.com/office/powerpoint/2010/main" val="3088169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7</a:t>
            </a:fld>
            <a:endParaRPr lang="en-US" altLang="en-US" sz="1000" dirty="0">
              <a:solidFill>
                <a:schemeClr val="tx1"/>
              </a:solidFill>
            </a:endParaRPr>
          </a:p>
        </p:txBody>
      </p:sp>
      <p:pic>
        <p:nvPicPr>
          <p:cNvPr id="3" name="Picture 2" descr="Swell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037" y="3030384"/>
            <a:ext cx="2155563" cy="2874084"/>
          </a:xfrm>
          <a:prstGeom prst="rect">
            <a:avLst/>
          </a:prstGeom>
        </p:spPr>
      </p:pic>
      <p:sp>
        <p:nvSpPr>
          <p:cNvPr id="4" name="TextBox 3"/>
          <p:cNvSpPr txBox="1"/>
          <p:nvPr/>
        </p:nvSpPr>
        <p:spPr>
          <a:xfrm>
            <a:off x="1912568" y="4636177"/>
            <a:ext cx="3763116" cy="1107996"/>
          </a:xfrm>
          <a:prstGeom prst="rect">
            <a:avLst/>
          </a:prstGeom>
          <a:noFill/>
        </p:spPr>
        <p:txBody>
          <a:bodyPr wrap="square" rtlCol="0">
            <a:spAutoFit/>
          </a:bodyPr>
          <a:lstStyle/>
          <a:p>
            <a:pPr algn="r"/>
            <a:r>
              <a:rPr lang="es-CL" sz="2800" dirty="0"/>
              <a:t>Cognitive Load Theory</a:t>
            </a:r>
          </a:p>
          <a:p>
            <a:pPr algn="r"/>
            <a:endParaRPr lang="es-CL" sz="1000" dirty="0"/>
          </a:p>
          <a:p>
            <a:pPr algn="r"/>
            <a:r>
              <a:rPr lang="es-CL" sz="2800" dirty="0"/>
              <a:t>John Sweller, 1980s</a:t>
            </a:r>
          </a:p>
        </p:txBody>
      </p:sp>
      <p:sp>
        <p:nvSpPr>
          <p:cNvPr id="8" name="TextBox 7"/>
          <p:cNvSpPr txBox="1"/>
          <p:nvPr/>
        </p:nvSpPr>
        <p:spPr>
          <a:xfrm>
            <a:off x="3794126" y="955379"/>
            <a:ext cx="4206874" cy="1107996"/>
          </a:xfrm>
          <a:prstGeom prst="rect">
            <a:avLst/>
          </a:prstGeom>
          <a:noFill/>
        </p:spPr>
        <p:txBody>
          <a:bodyPr wrap="square" rtlCol="0">
            <a:spAutoFit/>
          </a:bodyPr>
          <a:lstStyle/>
          <a:p>
            <a:r>
              <a:rPr lang="es-CL" sz="2800" dirty="0"/>
              <a:t>Working Memory Capacity</a:t>
            </a:r>
          </a:p>
          <a:p>
            <a:endParaRPr lang="es-CL" sz="1000" dirty="0"/>
          </a:p>
          <a:p>
            <a:r>
              <a:rPr lang="es-CL" sz="2800" dirty="0"/>
              <a:t>George Miller, 1950s</a:t>
            </a:r>
          </a:p>
        </p:txBody>
      </p:sp>
      <p:pic>
        <p:nvPicPr>
          <p:cNvPr id="6" name="Picture 5" descr="Screen Shot 2016-10-10 at 2.18.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12" y="789335"/>
            <a:ext cx="2445435" cy="2824017"/>
          </a:xfrm>
          <a:prstGeom prst="rect">
            <a:avLst/>
          </a:prstGeom>
        </p:spPr>
      </p:pic>
    </p:spTree>
    <p:extLst>
      <p:ext uri="{BB962C8B-B14F-4D97-AF65-F5344CB8AC3E}">
        <p14:creationId xmlns:p14="http://schemas.microsoft.com/office/powerpoint/2010/main" val="46277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8</a:t>
            </a:fld>
            <a:endParaRPr lang="en-US" altLang="en-US" sz="1000" dirty="0">
              <a:solidFill>
                <a:schemeClr val="tx1"/>
              </a:solidFill>
            </a:endParaRPr>
          </a:p>
        </p:txBody>
      </p:sp>
      <p:sp>
        <p:nvSpPr>
          <p:cNvPr id="2" name="TextBox 1"/>
          <p:cNvSpPr txBox="1"/>
          <p:nvPr/>
        </p:nvSpPr>
        <p:spPr>
          <a:xfrm>
            <a:off x="728346" y="797869"/>
            <a:ext cx="4205604" cy="2123658"/>
          </a:xfrm>
          <a:prstGeom prst="rect">
            <a:avLst/>
          </a:prstGeom>
          <a:noFill/>
        </p:spPr>
        <p:txBody>
          <a:bodyPr wrap="square" rtlCol="0">
            <a:spAutoFit/>
          </a:bodyPr>
          <a:lstStyle/>
          <a:p>
            <a:r>
              <a:rPr lang="es-CL" sz="2800" b="1" dirty="0"/>
              <a:t>Working Memory:  </a:t>
            </a:r>
          </a:p>
          <a:p>
            <a:endParaRPr lang="es-CL" sz="2800" dirty="0"/>
          </a:p>
          <a:p>
            <a:r>
              <a:rPr lang="es-CL" sz="2400" dirty="0"/>
              <a:t>Ability to temorarily hold and manipulate information for cognitive tasks</a:t>
            </a:r>
          </a:p>
        </p:txBody>
      </p:sp>
      <p:sp>
        <p:nvSpPr>
          <p:cNvPr id="9" name="TextBox 8"/>
          <p:cNvSpPr txBox="1"/>
          <p:nvPr/>
        </p:nvSpPr>
        <p:spPr>
          <a:xfrm>
            <a:off x="747897" y="3825839"/>
            <a:ext cx="7640970" cy="1938992"/>
          </a:xfrm>
          <a:prstGeom prst="rect">
            <a:avLst/>
          </a:prstGeom>
          <a:noFill/>
        </p:spPr>
        <p:txBody>
          <a:bodyPr wrap="square" rtlCol="0">
            <a:spAutoFit/>
          </a:bodyPr>
          <a:lstStyle/>
          <a:p>
            <a:r>
              <a:rPr lang="es-CL" sz="2400" dirty="0"/>
              <a:t>Working Memory is challenged by:</a:t>
            </a:r>
          </a:p>
          <a:p>
            <a:endParaRPr lang="es-CL" sz="2400" dirty="0"/>
          </a:p>
          <a:p>
            <a:r>
              <a:rPr lang="es-CL" sz="2400" dirty="0"/>
              <a:t>			new, unfamiliar information and </a:t>
            </a:r>
          </a:p>
          <a:p>
            <a:endParaRPr lang="es-CL" sz="2400" dirty="0"/>
          </a:p>
          <a:p>
            <a:r>
              <a:rPr lang="es-CL" sz="2400" dirty="0"/>
              <a:t>			quantity of discrete bits of information</a:t>
            </a:r>
          </a:p>
        </p:txBody>
      </p:sp>
      <p:pic>
        <p:nvPicPr>
          <p:cNvPr id="5" name="Picture 4"/>
          <p:cNvPicPr>
            <a:picLocks noChangeAspect="1"/>
          </p:cNvPicPr>
          <p:nvPr/>
        </p:nvPicPr>
        <p:blipFill>
          <a:blip r:embed="rId3"/>
          <a:stretch>
            <a:fillRect/>
          </a:stretch>
        </p:blipFill>
        <p:spPr>
          <a:xfrm>
            <a:off x="5079742" y="797869"/>
            <a:ext cx="3438980" cy="3438980"/>
          </a:xfrm>
          <a:prstGeom prst="rect">
            <a:avLst/>
          </a:prstGeom>
        </p:spPr>
      </p:pic>
    </p:spTree>
    <p:extLst>
      <p:ext uri="{BB962C8B-B14F-4D97-AF65-F5344CB8AC3E}">
        <p14:creationId xmlns:p14="http://schemas.microsoft.com/office/powerpoint/2010/main" val="426314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dt" sz="quarter" idx="10"/>
          </p:nvPr>
        </p:nvSpPr>
        <p:spPr>
          <a:xfrm>
            <a:off x="457200" y="6400800"/>
            <a:ext cx="1861930"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en-US" altLang="en-US" sz="1000" dirty="0">
                <a:solidFill>
                  <a:schemeClr val="tx1"/>
                </a:solidFill>
              </a:rPr>
              <a:t>© 2016, Richard P PHELPS </a:t>
            </a:r>
          </a:p>
        </p:txBody>
      </p:sp>
      <p:sp>
        <p:nvSpPr>
          <p:cNvPr id="16386" name="Rectangle 5"/>
          <p:cNvSpPr>
            <a:spLocks noGrp="1" noChangeArrowheads="1"/>
          </p:cNvSpPr>
          <p:nvPr>
            <p:ph type="ftr" sz="quarter" idx="11"/>
          </p:nvPr>
        </p:nvSpPr>
        <p:spPr>
          <a:xfrm>
            <a:off x="3101009" y="6400800"/>
            <a:ext cx="4899991" cy="32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r>
              <a:rPr lang="fi-FI" altLang="en-US" sz="1000" dirty="0">
                <a:solidFill>
                  <a:schemeClr val="tx1"/>
                </a:solidFill>
              </a:rPr>
              <a:t>International Research-to-Practice Conference, Astana, Kazakhstan, October, 2016</a:t>
            </a:r>
            <a:endParaRPr lang="en-US" altLang="en-US" sz="1000" dirty="0">
              <a:solidFill>
                <a:schemeClr val="tx1"/>
              </a:solidFill>
            </a:endParaRPr>
          </a:p>
        </p:txBody>
      </p:sp>
      <p:sp>
        <p:nvSpPr>
          <p:cNvPr id="16387" name="Rectangle 6"/>
          <p:cNvSpPr>
            <a:spLocks noGrp="1" noChangeArrowheads="1"/>
          </p:cNvSpPr>
          <p:nvPr>
            <p:ph type="sldNum" sz="quarter" idx="12"/>
          </p:nvPr>
        </p:nvSpPr>
        <p:spPr>
          <a:xfrm>
            <a:off x="8229600" y="6356350"/>
            <a:ext cx="4572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hlink"/>
                </a:solidFill>
                <a:latin typeface="Arial" charset="0"/>
                <a:ea typeface="ＭＳ Ｐゴシック" charset="-128"/>
              </a:defRPr>
            </a:lvl1pPr>
            <a:lvl2pPr marL="742950" indent="-285750" eaLnBrk="0" hangingPunct="0">
              <a:defRPr sz="2400">
                <a:solidFill>
                  <a:schemeClr val="hlink"/>
                </a:solidFill>
                <a:latin typeface="Arial" charset="0"/>
                <a:ea typeface="ＭＳ Ｐゴシック" charset="-128"/>
              </a:defRPr>
            </a:lvl2pPr>
            <a:lvl3pPr marL="1143000" indent="-228600" eaLnBrk="0" hangingPunct="0">
              <a:defRPr sz="2400">
                <a:solidFill>
                  <a:schemeClr val="hlink"/>
                </a:solidFill>
                <a:latin typeface="Arial" charset="0"/>
                <a:ea typeface="ＭＳ Ｐゴシック" charset="-128"/>
              </a:defRPr>
            </a:lvl3pPr>
            <a:lvl4pPr marL="1600200" indent="-228600" eaLnBrk="0" hangingPunct="0">
              <a:defRPr sz="2400">
                <a:solidFill>
                  <a:schemeClr val="hlink"/>
                </a:solidFill>
                <a:latin typeface="Arial" charset="0"/>
                <a:ea typeface="ＭＳ Ｐゴシック" charset="-128"/>
              </a:defRPr>
            </a:lvl4pPr>
            <a:lvl5pPr marL="2057400" indent="-228600" eaLnBrk="0" hangingPunct="0">
              <a:defRPr sz="2400">
                <a:solidFill>
                  <a:schemeClr val="hlink"/>
                </a:solidFill>
                <a:latin typeface="Arial" charset="0"/>
                <a:ea typeface="ＭＳ Ｐゴシック" charset="-128"/>
              </a:defRPr>
            </a:lvl5pPr>
            <a:lvl6pPr marL="2514600" indent="-228600" eaLnBrk="0" fontAlgn="base" hangingPunct="0">
              <a:spcBef>
                <a:spcPct val="0"/>
              </a:spcBef>
              <a:spcAft>
                <a:spcPct val="0"/>
              </a:spcAft>
              <a:defRPr sz="2400">
                <a:solidFill>
                  <a:schemeClr val="hlink"/>
                </a:solidFill>
                <a:latin typeface="Arial" charset="0"/>
                <a:ea typeface="ＭＳ Ｐゴシック" charset="-128"/>
              </a:defRPr>
            </a:lvl6pPr>
            <a:lvl7pPr marL="2971800" indent="-228600" eaLnBrk="0" fontAlgn="base" hangingPunct="0">
              <a:spcBef>
                <a:spcPct val="0"/>
              </a:spcBef>
              <a:spcAft>
                <a:spcPct val="0"/>
              </a:spcAft>
              <a:defRPr sz="2400">
                <a:solidFill>
                  <a:schemeClr val="hlink"/>
                </a:solidFill>
                <a:latin typeface="Arial" charset="0"/>
                <a:ea typeface="ＭＳ Ｐゴシック" charset="-128"/>
              </a:defRPr>
            </a:lvl7pPr>
            <a:lvl8pPr marL="3429000" indent="-228600" eaLnBrk="0" fontAlgn="base" hangingPunct="0">
              <a:spcBef>
                <a:spcPct val="0"/>
              </a:spcBef>
              <a:spcAft>
                <a:spcPct val="0"/>
              </a:spcAft>
              <a:defRPr sz="2400">
                <a:solidFill>
                  <a:schemeClr val="hlink"/>
                </a:solidFill>
                <a:latin typeface="Arial" charset="0"/>
                <a:ea typeface="ＭＳ Ｐゴシック" charset="-128"/>
              </a:defRPr>
            </a:lvl8pPr>
            <a:lvl9pPr marL="3886200" indent="-228600" eaLnBrk="0" fontAlgn="base" hangingPunct="0">
              <a:spcBef>
                <a:spcPct val="0"/>
              </a:spcBef>
              <a:spcAft>
                <a:spcPct val="0"/>
              </a:spcAft>
              <a:defRPr sz="2400">
                <a:solidFill>
                  <a:schemeClr val="hlink"/>
                </a:solidFill>
                <a:latin typeface="Arial" charset="0"/>
                <a:ea typeface="ＭＳ Ｐゴシック" charset="-128"/>
              </a:defRPr>
            </a:lvl9pPr>
          </a:lstStyle>
          <a:p>
            <a:pPr eaLnBrk="1" hangingPunct="1"/>
            <a:fld id="{BF92A637-9FB6-8E40-AAA1-B94EC9761262}" type="slidenum">
              <a:rPr lang="en-US" altLang="en-US" sz="1000">
                <a:solidFill>
                  <a:schemeClr val="tx1"/>
                </a:solidFill>
              </a:rPr>
              <a:pPr eaLnBrk="1" hangingPunct="1"/>
              <a:t>9</a:t>
            </a:fld>
            <a:endParaRPr lang="en-US" altLang="en-US" sz="1000" dirty="0">
              <a:solidFill>
                <a:schemeClr val="tx1"/>
              </a:solidFill>
            </a:endParaRPr>
          </a:p>
        </p:txBody>
      </p:sp>
      <p:sp>
        <p:nvSpPr>
          <p:cNvPr id="2" name="TextBox 1"/>
          <p:cNvSpPr txBox="1"/>
          <p:nvPr/>
        </p:nvSpPr>
        <p:spPr>
          <a:xfrm>
            <a:off x="709670" y="709609"/>
            <a:ext cx="7806366" cy="523220"/>
          </a:xfrm>
          <a:prstGeom prst="rect">
            <a:avLst/>
          </a:prstGeom>
          <a:noFill/>
        </p:spPr>
        <p:txBody>
          <a:bodyPr wrap="square" rtlCol="0">
            <a:spAutoFit/>
          </a:bodyPr>
          <a:lstStyle/>
          <a:p>
            <a:pPr algn="ctr"/>
            <a:r>
              <a:rPr lang="es-CL" sz="2800" b="1" dirty="0"/>
              <a:t>I am thinking of a type of object, what is it?</a:t>
            </a:r>
          </a:p>
        </p:txBody>
      </p:sp>
      <p:sp>
        <p:nvSpPr>
          <p:cNvPr id="5" name="TextBox 4"/>
          <p:cNvSpPr txBox="1"/>
          <p:nvPr/>
        </p:nvSpPr>
        <p:spPr>
          <a:xfrm>
            <a:off x="1232583" y="3282100"/>
            <a:ext cx="6592457" cy="1815882"/>
          </a:xfrm>
          <a:prstGeom prst="rect">
            <a:avLst/>
          </a:prstGeom>
          <a:noFill/>
        </p:spPr>
        <p:txBody>
          <a:bodyPr wrap="square" rtlCol="0">
            <a:spAutoFit/>
          </a:bodyPr>
          <a:lstStyle/>
          <a:p>
            <a:pPr algn="ctr"/>
            <a:r>
              <a:rPr lang="es-CL" sz="2800" dirty="0"/>
              <a:t>They are shapes, geometric plane figures, polygons, quadrilaterals, and parallelograms with opposite equal acute angles, opposite equal obtuse angles, and four equal sides </a:t>
            </a:r>
          </a:p>
        </p:txBody>
      </p:sp>
      <p:sp>
        <p:nvSpPr>
          <p:cNvPr id="6" name="TextBox 5"/>
          <p:cNvSpPr txBox="1"/>
          <p:nvPr/>
        </p:nvSpPr>
        <p:spPr>
          <a:xfrm>
            <a:off x="767442" y="1909062"/>
            <a:ext cx="2538997" cy="523220"/>
          </a:xfrm>
          <a:prstGeom prst="rect">
            <a:avLst/>
          </a:prstGeom>
          <a:noFill/>
        </p:spPr>
        <p:txBody>
          <a:bodyPr wrap="square" rtlCol="0">
            <a:spAutoFit/>
          </a:bodyPr>
          <a:lstStyle/>
          <a:p>
            <a:r>
              <a:rPr lang="es-CL" sz="2800" dirty="0"/>
              <a:t>Description 1:</a:t>
            </a:r>
          </a:p>
        </p:txBody>
      </p:sp>
    </p:spTree>
    <p:extLst>
      <p:ext uri="{BB962C8B-B14F-4D97-AF65-F5344CB8AC3E}">
        <p14:creationId xmlns:p14="http://schemas.microsoft.com/office/powerpoint/2010/main" val="1789711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5547</TotalTime>
  <Words>4177</Words>
  <Application>Microsoft Macintosh PowerPoint</Application>
  <PresentationFormat>On-screen Show (4:3)</PresentationFormat>
  <Paragraphs>416</Paragraphs>
  <Slides>37</Slides>
  <Notes>37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1" baseType="lpstr">
      <vt:lpstr>Arial</vt:lpstr>
      <vt:lpstr>Calibri</vt:lpstr>
      <vt:lpstr>Office Theme</vt:lpstr>
      <vt:lpstr>Worksheet</vt:lpstr>
      <vt:lpstr>Designing an Assessment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centuries of research on learning concludes…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systemwide, large-scale tests?</vt:lpstr>
      <vt:lpstr>PowerPoint Presentation</vt:lpstr>
      <vt:lpstr>PowerPoint Presentation</vt:lpstr>
      <vt:lpstr>PowerPoint Presentation</vt:lpstr>
      <vt:lpstr>PowerPoint Presentation</vt:lpstr>
      <vt:lpstr>PowerPoint Presentation</vt:lpstr>
      <vt:lpstr>Large-scale test, tight security</vt:lpstr>
      <vt:lpstr>Large-scale test, lax security</vt:lpstr>
      <vt:lpstr>PowerPoint Presentation</vt:lpstr>
      <vt:lpstr>PowerPoint Presentation</vt:lpstr>
      <vt:lpstr>The more systemwide decision points, the better ?</vt:lpstr>
      <vt:lpstr>Quality control has proportionally greater effect in poorer countries</vt:lpstr>
      <vt:lpstr>PowerPoint Presentation</vt:lpstr>
      <vt:lpstr>PowerPoint Presentation</vt:lpstr>
      <vt:lpstr>PowerPoint Presentation</vt:lpstr>
      <vt:lpstr>PowerPoint Presentation</vt:lpstr>
      <vt:lpstr>PowerPoint Presentation</vt:lpstr>
    </vt:vector>
  </TitlesOfParts>
  <Company>TABS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Phelps</dc:creator>
  <cp:lastModifiedBy>Richard Phelps</cp:lastModifiedBy>
  <cp:revision>361</cp:revision>
  <dcterms:created xsi:type="dcterms:W3CDTF">2013-12-31T22:32:51Z</dcterms:created>
  <dcterms:modified xsi:type="dcterms:W3CDTF">2021-02-15T15:59:17Z</dcterms:modified>
</cp:coreProperties>
</file>